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851622-20BB-4927-B0CF-EEBC76D45473}" v="350" dt="2026-09-19T18:16:50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Drees" userId="ee60a188-c42a-496d-8bc5-22146d5b8606" providerId="ADAL" clId="{28D56E96-093A-4051-B382-37C9F78F6551}"/>
    <pc:docChg chg="undo custSel addSld delSld modSld sldOrd">
      <pc:chgData name="Bryan Drees" userId="ee60a188-c42a-496d-8bc5-22146d5b8606" providerId="ADAL" clId="{28D56E96-093A-4051-B382-37C9F78F6551}" dt="2026-09-19T19:27:50.686" v="1448" actId="21"/>
      <pc:docMkLst>
        <pc:docMk/>
      </pc:docMkLst>
      <pc:sldChg chg="addSp modSp mod modAnim">
        <pc:chgData name="Bryan Drees" userId="ee60a188-c42a-496d-8bc5-22146d5b8606" providerId="ADAL" clId="{28D56E96-093A-4051-B382-37C9F78F6551}" dt="2026-09-19T18:16:07.412" v="1429" actId="1076"/>
        <pc:sldMkLst>
          <pc:docMk/>
          <pc:sldMk cId="1878617359" sldId="257"/>
        </pc:sldMkLst>
        <pc:spChg chg="mod">
          <ac:chgData name="Bryan Drees" userId="ee60a188-c42a-496d-8bc5-22146d5b8606" providerId="ADAL" clId="{28D56E96-093A-4051-B382-37C9F78F6551}" dt="2026-09-19T14:09:44.899" v="1083" actId="20577"/>
          <ac:spMkLst>
            <pc:docMk/>
            <pc:sldMk cId="1878617359" sldId="257"/>
            <ac:spMk id="4" creationId="{78AB9FF0-73FA-412E-BFB2-C7F0A3F07CAF}"/>
          </ac:spMkLst>
        </pc:spChg>
        <pc:spChg chg="mod">
          <ac:chgData name="Bryan Drees" userId="ee60a188-c42a-496d-8bc5-22146d5b8606" providerId="ADAL" clId="{28D56E96-093A-4051-B382-37C9F78F6551}" dt="2026-09-19T14:09:50.340" v="1099" actId="20577"/>
          <ac:spMkLst>
            <pc:docMk/>
            <pc:sldMk cId="1878617359" sldId="257"/>
            <ac:spMk id="5" creationId="{E55E8655-9E8C-466B-8B38-707F8DBC9195}"/>
          </ac:spMkLst>
        </pc:spChg>
        <pc:spChg chg="mod">
          <ac:chgData name="Bryan Drees" userId="ee60a188-c42a-496d-8bc5-22146d5b8606" providerId="ADAL" clId="{28D56E96-093A-4051-B382-37C9F78F6551}" dt="2026-09-19T14:08:37.905" v="1012" actId="20577"/>
          <ac:spMkLst>
            <pc:docMk/>
            <pc:sldMk cId="1878617359" sldId="257"/>
            <ac:spMk id="6" creationId="{F376D033-9EE0-4BF8-B331-9C3AD8558156}"/>
          </ac:spMkLst>
        </pc:spChg>
        <pc:spChg chg="mod">
          <ac:chgData name="Bryan Drees" userId="ee60a188-c42a-496d-8bc5-22146d5b8606" providerId="ADAL" clId="{28D56E96-093A-4051-B382-37C9F78F6551}" dt="2026-09-19T14:06:17.931" v="933" actId="20577"/>
          <ac:spMkLst>
            <pc:docMk/>
            <pc:sldMk cId="1878617359" sldId="257"/>
            <ac:spMk id="7" creationId="{DD75BB12-CA9A-4260-8BDC-23B73635808A}"/>
          </ac:spMkLst>
        </pc:spChg>
        <pc:spChg chg="mod">
          <ac:chgData name="Bryan Drees" userId="ee60a188-c42a-496d-8bc5-22146d5b8606" providerId="ADAL" clId="{28D56E96-093A-4051-B382-37C9F78F6551}" dt="2026-09-19T14:09:23.791" v="1039" actId="20577"/>
          <ac:spMkLst>
            <pc:docMk/>
            <pc:sldMk cId="1878617359" sldId="257"/>
            <ac:spMk id="16" creationId="{62AE8800-51F0-4AC0-968C-FDC595CF146E}"/>
          </ac:spMkLst>
        </pc:spChg>
        <pc:spChg chg="mod">
          <ac:chgData name="Bryan Drees" userId="ee60a188-c42a-496d-8bc5-22146d5b8606" providerId="ADAL" clId="{28D56E96-093A-4051-B382-37C9F78F6551}" dt="2026-09-19T14:09:37.315" v="1078" actId="20577"/>
          <ac:spMkLst>
            <pc:docMk/>
            <pc:sldMk cId="1878617359" sldId="257"/>
            <ac:spMk id="17" creationId="{3061C797-A562-47FF-87DA-58A2802F440F}"/>
          </ac:spMkLst>
        </pc:spChg>
        <pc:spChg chg="mod">
          <ac:chgData name="Bryan Drees" userId="ee60a188-c42a-496d-8bc5-22146d5b8606" providerId="ADAL" clId="{28D56E96-093A-4051-B382-37C9F78F6551}" dt="2026-09-19T18:14:00.500" v="1346" actId="20577"/>
          <ac:spMkLst>
            <pc:docMk/>
            <pc:sldMk cId="1878617359" sldId="257"/>
            <ac:spMk id="19" creationId="{D5BD1CC1-AAEB-4A40-8DC8-E52EBDF97F89}"/>
          </ac:spMkLst>
        </pc:spChg>
        <pc:picChg chg="add mod">
          <ac:chgData name="Bryan Drees" userId="ee60a188-c42a-496d-8bc5-22146d5b8606" providerId="ADAL" clId="{28D56E96-093A-4051-B382-37C9F78F6551}" dt="2026-09-19T18:16:07.412" v="1429" actId="1076"/>
          <ac:picMkLst>
            <pc:docMk/>
            <pc:sldMk cId="1878617359" sldId="257"/>
            <ac:picMk id="20" creationId="{AEB240A6-DC8C-EF6C-FDE1-8D1061A628B6}"/>
          </ac:picMkLst>
        </pc:picChg>
        <pc:picChg chg="add mod">
          <ac:chgData name="Bryan Drees" userId="ee60a188-c42a-496d-8bc5-22146d5b8606" providerId="ADAL" clId="{28D56E96-093A-4051-B382-37C9F78F6551}" dt="2026-09-19T18:06:34.626" v="1109" actId="14100"/>
          <ac:picMkLst>
            <pc:docMk/>
            <pc:sldMk cId="1878617359" sldId="257"/>
            <ac:picMk id="22" creationId="{7BEE0494-F4DC-2752-F78A-7F237AB0E8C9}"/>
          </ac:picMkLst>
        </pc:picChg>
      </pc:sldChg>
      <pc:sldChg chg="addSp delSp modSp mod delAnim modAnim">
        <pc:chgData name="Bryan Drees" userId="ee60a188-c42a-496d-8bc5-22146d5b8606" providerId="ADAL" clId="{28D56E96-093A-4051-B382-37C9F78F6551}" dt="2026-09-19T18:12:27.571" v="1297" actId="1076"/>
        <pc:sldMkLst>
          <pc:docMk/>
          <pc:sldMk cId="1767359669" sldId="258"/>
        </pc:sldMkLst>
        <pc:spChg chg="mod">
          <ac:chgData name="Bryan Drees" userId="ee60a188-c42a-496d-8bc5-22146d5b8606" providerId="ADAL" clId="{28D56E96-093A-4051-B382-37C9F78F6551}" dt="2026-09-19T18:12:06.198" v="1295" actId="20577"/>
          <ac:spMkLst>
            <pc:docMk/>
            <pc:sldMk cId="1767359669" sldId="258"/>
            <ac:spMk id="7" creationId="{EEC4E595-AB34-4931-8A0B-071A7C9ECC56}"/>
          </ac:spMkLst>
        </pc:spChg>
        <pc:picChg chg="add mod">
          <ac:chgData name="Bryan Drees" userId="ee60a188-c42a-496d-8bc5-22146d5b8606" providerId="ADAL" clId="{28D56E96-093A-4051-B382-37C9F78F6551}" dt="2026-09-19T18:12:27.571" v="1297" actId="1076"/>
          <ac:picMkLst>
            <pc:docMk/>
            <pc:sldMk cId="1767359669" sldId="258"/>
            <ac:picMk id="4" creationId="{93B63413-8F7E-4BAA-0FBF-37EFAA392BB9}"/>
          </ac:picMkLst>
        </pc:picChg>
        <pc:picChg chg="add del mod">
          <ac:chgData name="Bryan Drees" userId="ee60a188-c42a-496d-8bc5-22146d5b8606" providerId="ADAL" clId="{28D56E96-093A-4051-B382-37C9F78F6551}" dt="2026-09-19T18:12:19.168" v="1296" actId="478"/>
          <ac:picMkLst>
            <pc:docMk/>
            <pc:sldMk cId="1767359669" sldId="258"/>
            <ac:picMk id="10" creationId="{251AC476-E265-5A4A-E164-AA7C91EA422B}"/>
          </ac:picMkLst>
        </pc:picChg>
      </pc:sldChg>
      <pc:sldChg chg="addSp delSp modSp mod modAnim">
        <pc:chgData name="Bryan Drees" userId="ee60a188-c42a-496d-8bc5-22146d5b8606" providerId="ADAL" clId="{28D56E96-093A-4051-B382-37C9F78F6551}" dt="2026-09-19T19:27:50.686" v="1448" actId="21"/>
        <pc:sldMkLst>
          <pc:docMk/>
          <pc:sldMk cId="811592557" sldId="259"/>
        </pc:sldMkLst>
        <pc:spChg chg="mod">
          <ac:chgData name="Bryan Drees" userId="ee60a188-c42a-496d-8bc5-22146d5b8606" providerId="ADAL" clId="{28D56E96-093A-4051-B382-37C9F78F6551}" dt="2026-09-19T18:16:37.707" v="1444" actId="20577"/>
          <ac:spMkLst>
            <pc:docMk/>
            <pc:sldMk cId="811592557" sldId="259"/>
            <ac:spMk id="7" creationId="{9F6B688B-9B4F-4825-84E1-6BC0E667E23B}"/>
          </ac:spMkLst>
        </pc:spChg>
        <pc:picChg chg="add mod">
          <ac:chgData name="Bryan Drees" userId="ee60a188-c42a-496d-8bc5-22146d5b8606" providerId="ADAL" clId="{28D56E96-093A-4051-B382-37C9F78F6551}" dt="2026-09-19T18:16:50.131" v="1445" actId="1076"/>
          <ac:picMkLst>
            <pc:docMk/>
            <pc:sldMk cId="811592557" sldId="259"/>
            <ac:picMk id="4" creationId="{F608DB6C-49B7-1675-6B19-54EE806E3695}"/>
          </ac:picMkLst>
        </pc:picChg>
        <pc:picChg chg="add del mod">
          <ac:chgData name="Bryan Drees" userId="ee60a188-c42a-496d-8bc5-22146d5b8606" providerId="ADAL" clId="{28D56E96-093A-4051-B382-37C9F78F6551}" dt="2026-09-19T19:27:50.686" v="1448" actId="21"/>
          <ac:picMkLst>
            <pc:docMk/>
            <pc:sldMk cId="811592557" sldId="259"/>
            <ac:picMk id="10" creationId="{00000000-0000-0000-0000-000000000000}"/>
          </ac:picMkLst>
        </pc:picChg>
      </pc:sldChg>
      <pc:sldChg chg="modSp mod">
        <pc:chgData name="Bryan Drees" userId="ee60a188-c42a-496d-8bc5-22146d5b8606" providerId="ADAL" clId="{28D56E96-093A-4051-B382-37C9F78F6551}" dt="2026-09-19T13:44:31.903" v="186" actId="33524"/>
        <pc:sldMkLst>
          <pc:docMk/>
          <pc:sldMk cId="1111673686" sldId="263"/>
        </pc:sldMkLst>
        <pc:spChg chg="mod">
          <ac:chgData name="Bryan Drees" userId="ee60a188-c42a-496d-8bc5-22146d5b8606" providerId="ADAL" clId="{28D56E96-093A-4051-B382-37C9F78F6551}" dt="2026-09-19T13:44:31.903" v="186" actId="33524"/>
          <ac:spMkLst>
            <pc:docMk/>
            <pc:sldMk cId="1111673686" sldId="263"/>
            <ac:spMk id="8" creationId="{8E88B01D-ADEE-430A-B360-FE50BBE71841}"/>
          </ac:spMkLst>
        </pc:spChg>
        <pc:spChg chg="mod">
          <ac:chgData name="Bryan Drees" userId="ee60a188-c42a-496d-8bc5-22146d5b8606" providerId="ADAL" clId="{28D56E96-093A-4051-B382-37C9F78F6551}" dt="2026-09-19T00:11:33.071" v="74" actId="313"/>
          <ac:spMkLst>
            <pc:docMk/>
            <pc:sldMk cId="1111673686" sldId="263"/>
            <ac:spMk id="10" creationId="{DF615492-49C1-422A-885A-0E150B87BA80}"/>
          </ac:spMkLst>
        </pc:spChg>
        <pc:spChg chg="mod">
          <ac:chgData name="Bryan Drees" userId="ee60a188-c42a-496d-8bc5-22146d5b8606" providerId="ADAL" clId="{28D56E96-093A-4051-B382-37C9F78F6551}" dt="2026-09-19T00:12:21.405" v="165" actId="20577"/>
          <ac:spMkLst>
            <pc:docMk/>
            <pc:sldMk cId="1111673686" sldId="263"/>
            <ac:spMk id="11" creationId="{7DBDF53F-0544-4651-9F6C-F453AB9F09A4}"/>
          </ac:spMkLst>
        </pc:spChg>
      </pc:sldChg>
      <pc:sldChg chg="addSp delSp modSp mod">
        <pc:chgData name="Bryan Drees" userId="ee60a188-c42a-496d-8bc5-22146d5b8606" providerId="ADAL" clId="{28D56E96-093A-4051-B382-37C9F78F6551}" dt="2026-09-19T14:04:53.474" v="820" actId="14100"/>
        <pc:sldMkLst>
          <pc:docMk/>
          <pc:sldMk cId="1118304061" sldId="265"/>
        </pc:sldMkLst>
        <pc:spChg chg="add del mod">
          <ac:chgData name="Bryan Drees" userId="ee60a188-c42a-496d-8bc5-22146d5b8606" providerId="ADAL" clId="{28D56E96-093A-4051-B382-37C9F78F6551}" dt="2026-09-19T14:03:47.346" v="814" actId="20577"/>
          <ac:spMkLst>
            <pc:docMk/>
            <pc:sldMk cId="1118304061" sldId="265"/>
            <ac:spMk id="13" creationId="{7FB4F62A-7FE6-47E3-924C-6B2B9E02644E}"/>
          </ac:spMkLst>
        </pc:spChg>
        <pc:picChg chg="add mod">
          <ac:chgData name="Bryan Drees" userId="ee60a188-c42a-496d-8bc5-22146d5b8606" providerId="ADAL" clId="{28D56E96-093A-4051-B382-37C9F78F6551}" dt="2026-09-19T14:04:53.474" v="820" actId="14100"/>
          <ac:picMkLst>
            <pc:docMk/>
            <pc:sldMk cId="1118304061" sldId="265"/>
            <ac:picMk id="16" creationId="{BE9EC72A-8C80-05D3-1056-999034A9A927}"/>
          </ac:picMkLst>
        </pc:picChg>
      </pc:sldChg>
      <pc:sldChg chg="modSp mod">
        <pc:chgData name="Bryan Drees" userId="ee60a188-c42a-496d-8bc5-22146d5b8606" providerId="ADAL" clId="{28D56E96-093A-4051-B382-37C9F78F6551}" dt="2026-09-19T14:00:41.824" v="804" actId="20577"/>
        <pc:sldMkLst>
          <pc:docMk/>
          <pc:sldMk cId="1408954397" sldId="266"/>
        </pc:sldMkLst>
        <pc:spChg chg="mod">
          <ac:chgData name="Bryan Drees" userId="ee60a188-c42a-496d-8bc5-22146d5b8606" providerId="ADAL" clId="{28D56E96-093A-4051-B382-37C9F78F6551}" dt="2026-09-19T13:52:11.357" v="210" actId="20577"/>
          <ac:spMkLst>
            <pc:docMk/>
            <pc:sldMk cId="1408954397" sldId="266"/>
            <ac:spMk id="4" creationId="{26CAF26F-0FD4-4131-AA30-0A649616E447}"/>
          </ac:spMkLst>
        </pc:spChg>
        <pc:spChg chg="mod">
          <ac:chgData name="Bryan Drees" userId="ee60a188-c42a-496d-8bc5-22146d5b8606" providerId="ADAL" clId="{28D56E96-093A-4051-B382-37C9F78F6551}" dt="2026-09-19T13:52:32.084" v="269" actId="20577"/>
          <ac:spMkLst>
            <pc:docMk/>
            <pc:sldMk cId="1408954397" sldId="266"/>
            <ac:spMk id="5" creationId="{44184217-9134-409B-AFE7-A245FABB9CA9}"/>
          </ac:spMkLst>
        </pc:spChg>
        <pc:spChg chg="mod">
          <ac:chgData name="Bryan Drees" userId="ee60a188-c42a-496d-8bc5-22146d5b8606" providerId="ADAL" clId="{28D56E96-093A-4051-B382-37C9F78F6551}" dt="2026-09-19T13:53:45.194" v="324" actId="20577"/>
          <ac:spMkLst>
            <pc:docMk/>
            <pc:sldMk cId="1408954397" sldId="266"/>
            <ac:spMk id="7" creationId="{74E03E4D-9E9D-432D-B22D-FF9060441D2C}"/>
          </ac:spMkLst>
        </pc:spChg>
        <pc:spChg chg="mod">
          <ac:chgData name="Bryan Drees" userId="ee60a188-c42a-496d-8bc5-22146d5b8606" providerId="ADAL" clId="{28D56E96-093A-4051-B382-37C9F78F6551}" dt="2026-09-19T13:58:42.542" v="649" actId="20577"/>
          <ac:spMkLst>
            <pc:docMk/>
            <pc:sldMk cId="1408954397" sldId="266"/>
            <ac:spMk id="8" creationId="{5AF38B14-FC7C-496B-B9C1-D9EC87868F27}"/>
          </ac:spMkLst>
        </pc:spChg>
        <pc:spChg chg="mod">
          <ac:chgData name="Bryan Drees" userId="ee60a188-c42a-496d-8bc5-22146d5b8606" providerId="ADAL" clId="{28D56E96-093A-4051-B382-37C9F78F6551}" dt="2026-09-19T13:56:12.180" v="441" actId="20577"/>
          <ac:spMkLst>
            <pc:docMk/>
            <pc:sldMk cId="1408954397" sldId="266"/>
            <ac:spMk id="10" creationId="{8EA09739-6B87-418E-AEC9-CEB0A4C1AF55}"/>
          </ac:spMkLst>
        </pc:spChg>
        <pc:spChg chg="mod">
          <ac:chgData name="Bryan Drees" userId="ee60a188-c42a-496d-8bc5-22146d5b8606" providerId="ADAL" clId="{28D56E96-093A-4051-B382-37C9F78F6551}" dt="2026-09-19T13:57:12.665" v="502" actId="20577"/>
          <ac:spMkLst>
            <pc:docMk/>
            <pc:sldMk cId="1408954397" sldId="266"/>
            <ac:spMk id="11" creationId="{5D625C0B-9A92-42CA-87BE-E5DC88DA4B77}"/>
          </ac:spMkLst>
        </pc:spChg>
        <pc:spChg chg="mod">
          <ac:chgData name="Bryan Drees" userId="ee60a188-c42a-496d-8bc5-22146d5b8606" providerId="ADAL" clId="{28D56E96-093A-4051-B382-37C9F78F6551}" dt="2026-09-19T14:00:41.824" v="804" actId="20577"/>
          <ac:spMkLst>
            <pc:docMk/>
            <pc:sldMk cId="1408954397" sldId="266"/>
            <ac:spMk id="14" creationId="{906309F4-6913-4363-9046-ED78DEE1E47E}"/>
          </ac:spMkLst>
        </pc:spChg>
      </pc:sldChg>
      <pc:sldChg chg="addSp delSp modSp new del mod ord delAnim modAnim">
        <pc:chgData name="Bryan Drees" userId="ee60a188-c42a-496d-8bc5-22146d5b8606" providerId="ADAL" clId="{28D56E96-093A-4051-B382-37C9F78F6551}" dt="2026-09-19T13:38:17.317" v="181" actId="2696"/>
        <pc:sldMkLst>
          <pc:docMk/>
          <pc:sldMk cId="920210806" sldId="267"/>
        </pc:sldMkLst>
        <pc:picChg chg="add del mod">
          <ac:chgData name="Bryan Drees" userId="ee60a188-c42a-496d-8bc5-22146d5b8606" providerId="ADAL" clId="{28D56E96-093A-4051-B382-37C9F78F6551}" dt="2026-09-19T13:32:32.136" v="175" actId="478"/>
          <ac:picMkLst>
            <pc:docMk/>
            <pc:sldMk cId="920210806" sldId="267"/>
            <ac:picMk id="2" creationId="{3A462170-A80E-D273-F13D-CA180B0B037B}"/>
          </ac:picMkLst>
        </pc:picChg>
      </pc:sldChg>
      <pc:sldChg chg="del">
        <pc:chgData name="Bryan Drees" userId="ee60a188-c42a-496d-8bc5-22146d5b8606" providerId="ADAL" clId="{28D56E96-093A-4051-B382-37C9F78F6551}" dt="2026-09-19T00:10:09.611" v="0" actId="2696"/>
        <pc:sldMkLst>
          <pc:docMk/>
          <pc:sldMk cId="3018207440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IC-provided incident notes and after-action briefing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IC-provided incident notes and after-action briefing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IC-provided incident notes and after-action briefing content.</a:t>
            </a:r>
          </a:p>
          <a:p>
            <a:r>
              <a:t>The incident image is a generated training reconstruction, not an incident photograph.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IC-provided incident notes and after-action briefing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IC-provided incident notes and after-action briefing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IC-provided incident notes and after-action briefing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IC-provided incident notes and after-action briefing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IC-provided incident notes and after-action briefing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IC-provided incident notes and after-action briefing content.</a:t>
            </a:r>
          </a:p>
          <a:p>
            <a:r>
              <a:t>Post-control incident photo supplied by the IC for after-action documentation.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IC-provided incident notes and after-action briefing content.</a:t>
            </a:r>
          </a:p>
          <a:p>
            <a:r>
              <a:t>Electrical meter cabinet photo supplied by the IC for after-action documentation.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IC-provided incident notes and after-action briefing content.</a:t>
            </a:r>
          </a:p>
          <a:p>
            <a:r>
              <a:t>Facilitator prompts: loss of water, ignition of the Bravo exposure, or loss of roof stability.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7E8A602-2577-4EAA-9BCB-F55EB421A9A9}"/>
              </a:ext>
            </a:extLst>
          </p:cNvPr>
          <p:cNvSpPr>
            <a:spLocks noGrp="1"/>
          </p:cNvSpPr>
          <p:nvPr/>
        </p:nvSpPr>
        <p:spPr>
          <a:xfrm>
            <a:off x="685800" y="1123950"/>
            <a:ext cx="85725" cy="3714750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C1FD2E-289E-4826-BA9A-37D9F6C09428}"/>
              </a:ext>
            </a:extLst>
          </p:cNvPr>
          <p:cNvSpPr>
            <a:spLocks noGrp="1"/>
          </p:cNvSpPr>
          <p:nvPr/>
        </p:nvSpPr>
        <p:spPr>
          <a:xfrm>
            <a:off x="1066800" y="1200150"/>
            <a:ext cx="87630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>
                <a:solidFill>
                  <a:srgbClr val="E7B0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E7B08C"/>
                </a:solidFill>
                <a:latin typeface="Bitstream Charter"/>
                <a:ea typeface="Bitstream Charter"/>
                <a:cs typeface="Bitstream Charter"/>
              </a:rPr>
              <a:t>PARK PLACE DRIVE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5AABC6-E53C-4530-82FC-B6A8332974AB}"/>
              </a:ext>
            </a:extLst>
          </p:cNvPr>
          <p:cNvSpPr>
            <a:spLocks noGrp="1"/>
          </p:cNvSpPr>
          <p:nvPr/>
        </p:nvSpPr>
        <p:spPr>
          <a:xfrm>
            <a:off x="1066800" y="1752600"/>
            <a:ext cx="9144000" cy="1809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Structure Fire</a:t>
            </a:r>
          </a:p>
          <a:p>
            <a:pPr algn="l">
              <a:def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 Action Review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5898-88D1-4F55-B562-E781FACCE18B}"/>
              </a:ext>
            </a:extLst>
          </p:cNvPr>
          <p:cNvSpPr>
            <a:spLocks noGrp="1"/>
          </p:cNvSpPr>
          <p:nvPr/>
        </p:nvSpPr>
        <p:spPr>
          <a:xfrm>
            <a:off x="1104900" y="3838575"/>
            <a:ext cx="723900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00" b="0">
                <a:solidFill>
                  <a:srgbClr val="D6E0E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D6E0E6"/>
                </a:solidFill>
                <a:latin typeface="Bitstream Charter"/>
                <a:ea typeface="Bitstream Charter"/>
                <a:cs typeface="Bitstream Charter"/>
              </a:rPr>
              <a:t>IC perspective for training development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152953-4C92-40F8-8C54-71079C99CA77}"/>
              </a:ext>
            </a:extLst>
          </p:cNvPr>
          <p:cNvSpPr>
            <a:spLocks noGrp="1"/>
          </p:cNvSpPr>
          <p:nvPr/>
        </p:nvSpPr>
        <p:spPr>
          <a:xfrm>
            <a:off x="1104900" y="4552950"/>
            <a:ext cx="4381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>
                <a:solidFill>
                  <a:srgbClr val="AFC0C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AFC0CB"/>
                </a:solidFill>
                <a:latin typeface="Bitstream Charter"/>
                <a:ea typeface="Bitstream Charter"/>
                <a:cs typeface="Bitstream Charter"/>
              </a:rPr>
              <a:t>September 14,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76AC42-5C0A-4B53-AFCA-F38A0E552ACA}"/>
              </a:ext>
            </a:extLst>
          </p:cNvPr>
          <p:cNvSpPr>
            <a:spLocks noGrp="1"/>
          </p:cNvSpPr>
          <p:nvPr/>
        </p:nvSpPr>
        <p:spPr>
          <a:xfrm>
            <a:off x="1104900" y="6115050"/>
            <a:ext cx="4286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Petaluma Fire Department</a:t>
            </a:r>
          </a:p>
        </p:txBody>
      </p:sp>
    </p:spTree>
    <p:extLst>
      <p:ext uri="{BB962C8B-B14F-4D97-AF65-F5344CB8AC3E}">
        <p14:creationId xmlns:p14="http://schemas.microsoft.com/office/powerpoint/2010/main" val="156906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5BD1CC1-AAEB-4A40-8DC8-E52EBDF97F89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810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2850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132 Park Place Drive                      </a:t>
            </a:r>
            <a:r>
              <a:rPr lang="en-US" sz="2000" b="1" i="1" dirty="0">
                <a:solidFill>
                  <a:srgbClr val="FF0000"/>
                </a:solidFill>
                <a:latin typeface="Bitstream Charter"/>
                <a:ea typeface="Bitstream Charter"/>
                <a:cs typeface="Bitstream Charter"/>
              </a:rPr>
              <a:t>C</a:t>
            </a:r>
            <a:r>
              <a:rPr lang="en-US" sz="2000" i="1" dirty="0">
                <a:solidFill>
                  <a:srgbClr val="FF0000"/>
                </a:solidFill>
                <a:latin typeface="Bitstream Charter"/>
                <a:ea typeface="Bitstream Charter"/>
                <a:cs typeface="Bitstream Charter"/>
              </a:rPr>
              <a:t>lick to Listen – 911 Caller</a:t>
            </a:r>
            <a:endParaRPr sz="2000" i="1" dirty="0">
              <a:solidFill>
                <a:srgbClr val="FF0000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693DAA-5089-422C-BE79-EBC65F2B1588}"/>
              </a:ext>
            </a:extLst>
          </p:cNvPr>
          <p:cNvSpPr>
            <a:spLocks noGrp="1"/>
          </p:cNvSpPr>
          <p:nvPr/>
        </p:nvSpPr>
        <p:spPr>
          <a:xfrm>
            <a:off x="609600" y="914400"/>
            <a:ext cx="1047750" cy="47625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3379E2-9F18-46E4-8F81-098722CA7323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33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AB9FF0-73FA-412E-BFB2-C7F0A3F07CAF}"/>
              </a:ext>
            </a:extLst>
          </p:cNvPr>
          <p:cNvSpPr>
            <a:spLocks noGrp="1"/>
          </p:cNvSpPr>
          <p:nvPr/>
        </p:nvSpPr>
        <p:spPr>
          <a:xfrm>
            <a:off x="647700" y="1390650"/>
            <a:ext cx="3429000" cy="876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5400" b="1">
                <a:solidFill>
                  <a:srgbClr val="15344D"/>
                </a:solidFill>
                <a:latin typeface="Bitstream Charter"/>
                <a:ea typeface="Bitstream Charter"/>
                <a:cs typeface="Bitstream Charter"/>
              </a:defRPr>
            </a:pPr>
            <a:endParaRPr sz="5400" b="1" dirty="0">
              <a:solidFill>
                <a:srgbClr val="15344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5E8655-9E8C-466B-8B38-707F8DBC9195}"/>
              </a:ext>
            </a:extLst>
          </p:cNvPr>
          <p:cNvSpPr>
            <a:spLocks noGrp="1"/>
          </p:cNvSpPr>
          <p:nvPr/>
        </p:nvSpPr>
        <p:spPr>
          <a:xfrm>
            <a:off x="685800" y="24003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1" dirty="0">
              <a:solidFill>
                <a:srgbClr val="D56B2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76D033-9EE0-4BF8-B331-9C3AD8558156}"/>
              </a:ext>
            </a:extLst>
          </p:cNvPr>
          <p:cNvSpPr>
            <a:spLocks noGrp="1"/>
          </p:cNvSpPr>
          <p:nvPr/>
        </p:nvSpPr>
        <p:spPr>
          <a:xfrm>
            <a:off x="685800" y="2724150"/>
            <a:ext cx="40957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700" b="1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endParaRPr lang="en-US" sz="2700" b="1" dirty="0">
              <a:solidFill>
                <a:srgbClr val="17222B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2700" b="1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endParaRPr lang="en-US" sz="2700" b="1" dirty="0">
              <a:solidFill>
                <a:srgbClr val="17222B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2700" b="1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endParaRPr sz="2700" b="1" dirty="0">
              <a:solidFill>
                <a:srgbClr val="1722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75BB12-CA9A-4260-8BDC-23B73635808A}"/>
              </a:ext>
            </a:extLst>
          </p:cNvPr>
          <p:cNvSpPr>
            <a:spLocks noGrp="1"/>
          </p:cNvSpPr>
          <p:nvPr/>
        </p:nvSpPr>
        <p:spPr>
          <a:xfrm>
            <a:off x="685800" y="3390900"/>
            <a:ext cx="4429125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endParaRPr lang="en-US" sz="1800" b="0" dirty="0">
              <a:solidFill>
                <a:srgbClr val="536471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1800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endParaRPr lang="en-US" dirty="0">
              <a:solidFill>
                <a:srgbClr val="536471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1800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endParaRPr lang="en-US" sz="1800" b="0" dirty="0">
              <a:solidFill>
                <a:srgbClr val="536471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1800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endParaRPr sz="1800" b="0" dirty="0">
              <a:solidFill>
                <a:srgbClr val="536471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A9815F-6BA9-4070-9C8D-436931DFCE4F}"/>
              </a:ext>
            </a:extLst>
          </p:cNvPr>
          <p:cNvSpPr>
            <a:spLocks noGrp="1"/>
          </p:cNvSpPr>
          <p:nvPr/>
        </p:nvSpPr>
        <p:spPr>
          <a:xfrm>
            <a:off x="5562600" y="1390650"/>
            <a:ext cx="19050" cy="4095750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89D653-26D7-4B5C-9BD5-6C4E37CB8290}"/>
              </a:ext>
            </a:extLst>
          </p:cNvPr>
          <p:cNvSpPr>
            <a:spLocks noGrp="1"/>
          </p:cNvSpPr>
          <p:nvPr/>
        </p:nvSpPr>
        <p:spPr>
          <a:xfrm>
            <a:off x="6019800" y="1409700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Building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C05524-FA4B-4551-B3D7-8456244F5C85}"/>
              </a:ext>
            </a:extLst>
          </p:cNvPr>
          <p:cNvSpPr>
            <a:spLocks noGrp="1"/>
          </p:cNvSpPr>
          <p:nvPr/>
        </p:nvSpPr>
        <p:spPr>
          <a:xfrm>
            <a:off x="6019800" y="1752600"/>
            <a:ext cx="49530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7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Two-story side-by-side duplex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80C5D9-3D65-4E20-8520-44655683E02A}"/>
              </a:ext>
            </a:extLst>
          </p:cNvPr>
          <p:cNvSpPr>
            <a:spLocks noGrp="1"/>
          </p:cNvSpPr>
          <p:nvPr/>
        </p:nvSpPr>
        <p:spPr>
          <a:xfrm>
            <a:off x="6019800" y="2400300"/>
            <a:ext cx="48577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8ABA42-7C77-4438-A47A-E0B14E5ED936}"/>
              </a:ext>
            </a:extLst>
          </p:cNvPr>
          <p:cNvSpPr>
            <a:spLocks noGrp="1"/>
          </p:cNvSpPr>
          <p:nvPr/>
        </p:nvSpPr>
        <p:spPr>
          <a:xfrm>
            <a:off x="6019800" y="2686050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Weather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A43EAF-63B9-4D9F-954E-8227204D9AF9}"/>
              </a:ext>
            </a:extLst>
          </p:cNvPr>
          <p:cNvSpPr>
            <a:spLocks noGrp="1"/>
          </p:cNvSpPr>
          <p:nvPr/>
        </p:nvSpPr>
        <p:spPr>
          <a:xfrm>
            <a:off x="6019800" y="3028950"/>
            <a:ext cx="238125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72–74°F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A5CBBD-33FE-449F-9B20-93FE0AC83A45}"/>
              </a:ext>
            </a:extLst>
          </p:cNvPr>
          <p:cNvSpPr>
            <a:spLocks noGrp="1"/>
          </p:cNvSpPr>
          <p:nvPr/>
        </p:nvSpPr>
        <p:spPr>
          <a:xfrm>
            <a:off x="6019800" y="3581400"/>
            <a:ext cx="4381500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950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0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Wind sustained at 14 mph</a:t>
            </a:r>
          </a:p>
          <a:p>
            <a:pPr algn="l">
              <a:defRPr sz="1950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0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Gusts to 20 mph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CE9D6A-A27D-41DC-8FC0-0D3ECE54BF3A}"/>
              </a:ext>
            </a:extLst>
          </p:cNvPr>
          <p:cNvSpPr>
            <a:spLocks noGrp="1"/>
          </p:cNvSpPr>
          <p:nvPr/>
        </p:nvSpPr>
        <p:spPr>
          <a:xfrm>
            <a:off x="6019800" y="4572000"/>
            <a:ext cx="48577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AE8800-51F0-4AC0-968C-FDC595CF146E}"/>
              </a:ext>
            </a:extLst>
          </p:cNvPr>
          <p:cNvSpPr>
            <a:spLocks noGrp="1"/>
          </p:cNvSpPr>
          <p:nvPr/>
        </p:nvSpPr>
        <p:spPr>
          <a:xfrm>
            <a:off x="6019800" y="4829175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275" b="1" dirty="0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Time of day</a:t>
            </a:r>
            <a:endParaRPr sz="1275" b="1" dirty="0">
              <a:solidFill>
                <a:srgbClr val="D56B2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61C797-A562-47FF-87DA-58A2802F440F}"/>
              </a:ext>
            </a:extLst>
          </p:cNvPr>
          <p:cNvSpPr>
            <a:spLocks noGrp="1"/>
          </p:cNvSpPr>
          <p:nvPr/>
        </p:nvSpPr>
        <p:spPr>
          <a:xfrm>
            <a:off x="6019800" y="5172075"/>
            <a:ext cx="4953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7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21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16:34</a:t>
            </a:r>
            <a:endParaRPr sz="2175" b="1" dirty="0">
              <a:solidFill>
                <a:srgbClr val="0D263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5CE760-5382-415E-8977-089E14FFFB02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334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IC perspective  •  Training development</a:t>
            </a:r>
          </a:p>
        </p:txBody>
      </p:sp>
      <p:pic>
        <p:nvPicPr>
          <p:cNvPr id="20" name="Park Place - 911 Call">
            <a:hlinkClick r:id="" action="ppaction://media"/>
            <a:extLst>
              <a:ext uri="{FF2B5EF4-FFF2-40B4-BE49-F238E27FC236}">
                <a16:creationId xmlns:a16="http://schemas.microsoft.com/office/drawing/2014/main" id="{AEB240A6-DC8C-EF6C-FDE1-8D1061A628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96300" y="416718"/>
            <a:ext cx="487363" cy="4873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BEE0494-F4DC-2752-F78A-7F237AB0E8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17" y="1390650"/>
            <a:ext cx="5001683" cy="499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1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40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13803DC-46DA-4A6E-A99E-14381E4976AB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810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First-arriving conditions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C02F3A-CC06-4C7E-99D9-24B6DE5FDA57}"/>
              </a:ext>
            </a:extLst>
          </p:cNvPr>
          <p:cNvSpPr>
            <a:spLocks noGrp="1"/>
          </p:cNvSpPr>
          <p:nvPr/>
        </p:nvSpPr>
        <p:spPr>
          <a:xfrm>
            <a:off x="609600" y="914400"/>
            <a:ext cx="1047750" cy="47625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09477F-99AA-45E9-8147-009074D442FB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33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rcRect l="7469" r="7469"/>
          <a:stretch>
            <a:fillRect/>
          </a:stretch>
        </p:blipFill>
        <p:spPr>
          <a:xfrm>
            <a:off x="514350" y="1181100"/>
            <a:ext cx="7181850" cy="4762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C84840-2336-4E1C-9B6A-A79FB9DCC7A5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7181850" cy="323850"/>
          </a:xfrm>
          <a:prstGeom prst="rect">
            <a:avLst/>
          </a:prstGeom>
          <a:solidFill>
            <a:srgbClr val="0D263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C003F4-C8E2-4BE7-8564-674B7CADB5C1}"/>
              </a:ext>
            </a:extLst>
          </p:cNvPr>
          <p:cNvSpPr>
            <a:spLocks noGrp="1"/>
          </p:cNvSpPr>
          <p:nvPr/>
        </p:nvSpPr>
        <p:spPr>
          <a:xfrm>
            <a:off x="666750" y="5676900"/>
            <a:ext cx="66675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TRAINING RECONSTRUCTION BASED ON IC DESCRIPTION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C4E595-AB34-4931-8A0B-071A7C9ECC56}"/>
              </a:ext>
            </a:extLst>
          </p:cNvPr>
          <p:cNvSpPr>
            <a:spLocks noGrp="1"/>
          </p:cNvSpPr>
          <p:nvPr/>
        </p:nvSpPr>
        <p:spPr>
          <a:xfrm>
            <a:off x="8020050" y="1257300"/>
            <a:ext cx="3619500" cy="447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54000" indent="-127000">
              <a:spcAft>
                <a:spcPts val="900"/>
              </a:spcAft>
              <a:buChar char="•"/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Heavy gas-fed fire in the kitchen and rear room</a:t>
            </a:r>
          </a:p>
          <a:p>
            <a:pPr marL="254000" indent="-127000">
              <a:spcAft>
                <a:spcPts val="900"/>
              </a:spcAft>
              <a:buChar char="•"/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Fire overhead 5–10 feet inside the Alpha entry</a:t>
            </a:r>
          </a:p>
          <a:p>
            <a:pPr marL="254000" indent="-127000">
              <a:spcAft>
                <a:spcPts val="900"/>
              </a:spcAft>
              <a:buChar char="•"/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Fire out the Bravo kitchen window and likely the Charlie-Bravo patio opening</a:t>
            </a:r>
          </a:p>
          <a:p>
            <a:pPr marL="254000" indent="-127000">
              <a:spcAft>
                <a:spcPts val="900"/>
              </a:spcAft>
              <a:buChar char="•"/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Siding involved with extension into the attic</a:t>
            </a:r>
          </a:p>
          <a:p>
            <a:pPr marL="254000" indent="-127000">
              <a:spcAft>
                <a:spcPts val="900"/>
              </a:spcAft>
              <a:buChar char="•"/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Detached Bravo duplex threatened</a:t>
            </a:r>
          </a:p>
          <a:p>
            <a:pPr marL="254000" indent="-127000">
              <a:spcAft>
                <a:spcPts val="900"/>
              </a:spcAft>
              <a:buChar char="•"/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Interior crews reported extreme heat</a:t>
            </a:r>
            <a:endParaRPr lang="en-US" sz="1575" dirty="0">
              <a:solidFill>
                <a:srgbClr val="1722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900"/>
              </a:spcAft>
              <a:buChar char="•"/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endParaRPr lang="en-US" sz="1575" dirty="0">
              <a:solidFill>
                <a:srgbClr val="17222B"/>
              </a:solidFill>
              <a:latin typeface="Bitstream Charter"/>
              <a:ea typeface="Bitstream Charter"/>
              <a:cs typeface="Bitstream Charter"/>
            </a:endParaRPr>
          </a:p>
          <a:p>
            <a:pPr marL="127000">
              <a:spcAft>
                <a:spcPts val="900"/>
              </a:spcAft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57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          </a:t>
            </a:r>
            <a:r>
              <a:rPr lang="en-US" sz="1575" i="1" dirty="0">
                <a:solidFill>
                  <a:srgbClr val="FF0000"/>
                </a:solidFill>
                <a:latin typeface="Bitstream Charter"/>
                <a:ea typeface="Bitstream Charter"/>
                <a:cs typeface="Bitstream Charter"/>
              </a:rPr>
              <a:t>Click to Listen – </a:t>
            </a:r>
          </a:p>
          <a:p>
            <a:pPr marL="127000">
              <a:spcAft>
                <a:spcPts val="900"/>
              </a:spcAft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575" i="1" dirty="0">
                <a:solidFill>
                  <a:srgbClr val="FF0000"/>
                </a:solidFill>
                <a:latin typeface="Bitstream Charter"/>
                <a:ea typeface="Bitstream Charter"/>
                <a:cs typeface="Bitstream Charter"/>
              </a:rPr>
              <a:t>Report on Conditions – Control 4 Traffic</a:t>
            </a:r>
          </a:p>
          <a:p>
            <a:pPr marL="127000">
              <a:spcAft>
                <a:spcPts val="900"/>
              </a:spcAft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57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              </a:t>
            </a:r>
          </a:p>
          <a:p>
            <a:pPr marL="127000">
              <a:spcAft>
                <a:spcPts val="900"/>
              </a:spcAft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57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              </a:t>
            </a:r>
          </a:p>
          <a:p>
            <a:pPr marL="254000" indent="-127000">
              <a:spcAft>
                <a:spcPts val="900"/>
              </a:spcAft>
              <a:buChar char="•"/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000" i="1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AI was used in this photo to simulate fire conditions</a:t>
            </a:r>
            <a:endParaRPr sz="1000" i="1" dirty="0">
              <a:solidFill>
                <a:srgbClr val="1722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99F289-C9CF-4611-81BE-882A4EF96EB6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334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IC perspective  •  Training development</a:t>
            </a:r>
          </a:p>
        </p:txBody>
      </p:sp>
      <p:pic>
        <p:nvPicPr>
          <p:cNvPr id="4" name="ark Place- Control-4">
            <a:hlinkClick r:id="" action="ppaction://media"/>
            <a:extLst>
              <a:ext uri="{FF2B5EF4-FFF2-40B4-BE49-F238E27FC236}">
                <a16:creationId xmlns:a16="http://schemas.microsoft.com/office/drawing/2014/main" id="{93B63413-8F7E-4BAA-0FBF-37EFAA392B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68454" y="46492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5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2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6B688B-9B4F-4825-84E1-6BC0E667E23B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810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Building layout shaped the attack</a:t>
            </a:r>
            <a:r>
              <a:rPr lang="en-US" sz="2850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                </a:t>
            </a:r>
            <a:r>
              <a:rPr lang="en-US" sz="2000" i="1" dirty="0">
                <a:solidFill>
                  <a:srgbClr val="FF0000"/>
                </a:solidFill>
                <a:latin typeface="Bitstream Charter"/>
                <a:ea typeface="Bitstream Charter"/>
                <a:cs typeface="Bitstream Charter"/>
              </a:rPr>
              <a:t>Click to Listen - Tac 2 Traffic</a:t>
            </a:r>
            <a:endParaRPr sz="2000" i="1" dirty="0">
              <a:solidFill>
                <a:srgbClr val="FF0000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9467FF-7E07-495A-896F-4194BA1FE3B4}"/>
              </a:ext>
            </a:extLst>
          </p:cNvPr>
          <p:cNvSpPr>
            <a:spLocks noGrp="1"/>
          </p:cNvSpPr>
          <p:nvPr/>
        </p:nvSpPr>
        <p:spPr>
          <a:xfrm>
            <a:off x="609600" y="914400"/>
            <a:ext cx="1047750" cy="47625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E2ACFA-04EA-4232-B9F4-0A26E07A2D22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33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2524125" y="1127125"/>
            <a:ext cx="7143750" cy="4762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731A70-573D-4E95-8B6A-021CDAA2DE5C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10972800" cy="628650"/>
          </a:xfrm>
          <a:prstGeom prst="rect">
            <a:avLst/>
          </a:prstGeom>
          <a:solidFill>
            <a:srgbClr val="0D263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B33A9-1427-40AB-A5BE-94952DD3645C}"/>
              </a:ext>
            </a:extLst>
          </p:cNvPr>
          <p:cNvSpPr>
            <a:spLocks noGrp="1"/>
          </p:cNvSpPr>
          <p:nvPr/>
        </p:nvSpPr>
        <p:spPr>
          <a:xfrm>
            <a:off x="819150" y="5943600"/>
            <a:ext cx="105537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From Alpha, the line moved down the enclosed hall to Charlie, left through the dining area, then left again into the kitchen.</a:t>
            </a:r>
          </a:p>
        </p:txBody>
      </p:sp>
      <p:pic>
        <p:nvPicPr>
          <p:cNvPr id="4" name="Park Place  TAC 2">
            <a:hlinkClick r:id="" action="ppaction://media"/>
            <a:extLst>
              <a:ext uri="{FF2B5EF4-FFF2-40B4-BE49-F238E27FC236}">
                <a16:creationId xmlns:a16="http://schemas.microsoft.com/office/drawing/2014/main" id="{F608DB6C-49B7-1675-6B19-54EE806E36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76668" y="311150"/>
            <a:ext cx="487363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9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421076E-EDA9-4B1E-B518-849CD70C6E25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810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Command priorities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F8295E-7CB6-4100-831E-8DC16E73318A}"/>
              </a:ext>
            </a:extLst>
          </p:cNvPr>
          <p:cNvSpPr>
            <a:spLocks noGrp="1"/>
          </p:cNvSpPr>
          <p:nvPr/>
        </p:nvSpPr>
        <p:spPr>
          <a:xfrm>
            <a:off x="609600" y="914400"/>
            <a:ext cx="1047750" cy="47625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5FD7D3-412C-4CCE-8679-F77885956472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33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C02116-3884-45F0-9B10-35E5E9134CA2}"/>
              </a:ext>
            </a:extLst>
          </p:cNvPr>
          <p:cNvSpPr>
            <a:spLocks noGrp="1"/>
          </p:cNvSpPr>
          <p:nvPr/>
        </p:nvSpPr>
        <p:spPr>
          <a:xfrm>
            <a:off x="723900" y="1390650"/>
            <a:ext cx="762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522990-986E-46DC-B6D2-7BE9BCCD87B7}"/>
              </a:ext>
            </a:extLst>
          </p:cNvPr>
          <p:cNvSpPr>
            <a:spLocks noGrp="1"/>
          </p:cNvSpPr>
          <p:nvPr/>
        </p:nvSpPr>
        <p:spPr>
          <a:xfrm>
            <a:off x="1543050" y="1390650"/>
            <a:ext cx="4286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Life- No reports of people trapped</a:t>
            </a:r>
            <a:endParaRPr sz="1875" b="1" dirty="0">
              <a:solidFill>
                <a:srgbClr val="0D263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666785-8C61-4ADB-B0ED-1CFDA83C1730}"/>
              </a:ext>
            </a:extLst>
          </p:cNvPr>
          <p:cNvSpPr>
            <a:spLocks noGrp="1"/>
          </p:cNvSpPr>
          <p:nvPr/>
        </p:nvSpPr>
        <p:spPr>
          <a:xfrm>
            <a:off x="1543050" y="2457450"/>
            <a:ext cx="41338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14748E-CE09-47D7-972A-271F2EAEA9E3}"/>
              </a:ext>
            </a:extLst>
          </p:cNvPr>
          <p:cNvSpPr>
            <a:spLocks noGrp="1"/>
          </p:cNvSpPr>
          <p:nvPr/>
        </p:nvSpPr>
        <p:spPr>
          <a:xfrm>
            <a:off x="723900" y="2857500"/>
            <a:ext cx="762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26FC19-239A-44C7-9849-BBCCE05DBB41}"/>
              </a:ext>
            </a:extLst>
          </p:cNvPr>
          <p:cNvSpPr>
            <a:spLocks noGrp="1"/>
          </p:cNvSpPr>
          <p:nvPr/>
        </p:nvSpPr>
        <p:spPr>
          <a:xfrm>
            <a:off x="1543050" y="2857500"/>
            <a:ext cx="4286250" cy="895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Contain the fire</a:t>
            </a:r>
            <a:r>
              <a:rPr lang="en-US"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 - </a:t>
            </a:r>
            <a:r>
              <a:rPr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protect the detached Bravo exposure</a:t>
            </a:r>
            <a:r>
              <a:rPr lang="en-US"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 - prevent extension into the attached Delta unit</a:t>
            </a:r>
            <a:endParaRPr sz="1875" b="1" dirty="0">
              <a:solidFill>
                <a:srgbClr val="0D263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E7F211-9D75-4F46-9D41-A442BDF2CB96}"/>
              </a:ext>
            </a:extLst>
          </p:cNvPr>
          <p:cNvSpPr>
            <a:spLocks noGrp="1"/>
          </p:cNvSpPr>
          <p:nvPr/>
        </p:nvSpPr>
        <p:spPr>
          <a:xfrm>
            <a:off x="1543050" y="3924300"/>
            <a:ext cx="41338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862A2-9008-485D-8A96-24ACA163627B}"/>
              </a:ext>
            </a:extLst>
          </p:cNvPr>
          <p:cNvSpPr>
            <a:spLocks noGrp="1"/>
          </p:cNvSpPr>
          <p:nvPr/>
        </p:nvSpPr>
        <p:spPr>
          <a:xfrm>
            <a:off x="723900" y="4324350"/>
            <a:ext cx="762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AD757E-8F0E-4FD9-9C07-AF231123A660}"/>
              </a:ext>
            </a:extLst>
          </p:cNvPr>
          <p:cNvSpPr>
            <a:spLocks noGrp="1"/>
          </p:cNvSpPr>
          <p:nvPr/>
        </p:nvSpPr>
        <p:spPr>
          <a:xfrm>
            <a:off x="1543050" y="4324350"/>
            <a:ext cx="4286250" cy="895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Establish t</a:t>
            </a:r>
            <a:r>
              <a:rPr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wo-out</a:t>
            </a:r>
            <a:r>
              <a:rPr lang="en-US"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 to support interior attack</a:t>
            </a:r>
            <a:endParaRPr sz="1875" b="1" dirty="0">
              <a:solidFill>
                <a:srgbClr val="0D263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B385BE-B114-45C6-976E-AADADB8650F0}"/>
              </a:ext>
            </a:extLst>
          </p:cNvPr>
          <p:cNvSpPr>
            <a:spLocks noGrp="1"/>
          </p:cNvSpPr>
          <p:nvPr/>
        </p:nvSpPr>
        <p:spPr>
          <a:xfrm>
            <a:off x="1543050" y="5391150"/>
            <a:ext cx="41338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601A0B-F66D-4CDA-9154-650DD4BD8065}"/>
              </a:ext>
            </a:extLst>
          </p:cNvPr>
          <p:cNvSpPr>
            <a:spLocks noGrp="1"/>
          </p:cNvSpPr>
          <p:nvPr/>
        </p:nvSpPr>
        <p:spPr>
          <a:xfrm>
            <a:off x="6191250" y="1390650"/>
            <a:ext cx="762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BA77A2-38E7-43D2-A120-FC3ACBA04CF0}"/>
              </a:ext>
            </a:extLst>
          </p:cNvPr>
          <p:cNvSpPr>
            <a:spLocks noGrp="1"/>
          </p:cNvSpPr>
          <p:nvPr/>
        </p:nvSpPr>
        <p:spPr>
          <a:xfrm>
            <a:off x="7010400" y="1390649"/>
            <a:ext cx="4286250" cy="127634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The interior line contained the fire on the first floor - created </a:t>
            </a:r>
            <a:r>
              <a:rPr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space for </a:t>
            </a:r>
            <a:r>
              <a:rPr lang="en-US"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primary </a:t>
            </a:r>
            <a:r>
              <a:rPr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search</a:t>
            </a:r>
            <a:r>
              <a:rPr lang="en-US"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 and protected the stairwell </a:t>
            </a:r>
            <a:endParaRPr sz="1875" b="1" dirty="0">
              <a:solidFill>
                <a:srgbClr val="0D263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223710-BBD9-48BE-872E-F1D412332617}"/>
              </a:ext>
            </a:extLst>
          </p:cNvPr>
          <p:cNvSpPr>
            <a:spLocks noGrp="1"/>
          </p:cNvSpPr>
          <p:nvPr/>
        </p:nvSpPr>
        <p:spPr>
          <a:xfrm>
            <a:off x="7010400" y="2457450"/>
            <a:ext cx="41338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2A344F-24E6-46CE-9FF9-FDA6D7D0C244}"/>
              </a:ext>
            </a:extLst>
          </p:cNvPr>
          <p:cNvSpPr>
            <a:spLocks noGrp="1"/>
          </p:cNvSpPr>
          <p:nvPr/>
        </p:nvSpPr>
        <p:spPr>
          <a:xfrm>
            <a:off x="6191250" y="2857500"/>
            <a:ext cx="762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9AD191-C7E2-4820-A420-185AB6E01D65}"/>
              </a:ext>
            </a:extLst>
          </p:cNvPr>
          <p:cNvSpPr>
            <a:spLocks noGrp="1"/>
          </p:cNvSpPr>
          <p:nvPr/>
        </p:nvSpPr>
        <p:spPr>
          <a:xfrm>
            <a:off x="7010400" y="2867024"/>
            <a:ext cx="4286250" cy="88582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Hose line to the 2</a:t>
            </a:r>
            <a:r>
              <a:rPr lang="en-US" sz="1875" b="1" baseline="30000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nd</a:t>
            </a:r>
            <a:r>
              <a:rPr lang="en-US"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 floor to extinguish the attic fire in coordination with vertical ventilation to prevent lateral spread  </a:t>
            </a:r>
            <a:endParaRPr sz="1875" b="1" dirty="0">
              <a:solidFill>
                <a:srgbClr val="0D263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6013FB-4B65-4FAF-B751-BEB848E025EE}"/>
              </a:ext>
            </a:extLst>
          </p:cNvPr>
          <p:cNvSpPr>
            <a:spLocks noGrp="1"/>
          </p:cNvSpPr>
          <p:nvPr/>
        </p:nvSpPr>
        <p:spPr>
          <a:xfrm>
            <a:off x="7010400" y="3924300"/>
            <a:ext cx="41338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2C9195-0DFF-4AD5-B4F8-253FE11D18CE}"/>
              </a:ext>
            </a:extLst>
          </p:cNvPr>
          <p:cNvSpPr>
            <a:spLocks noGrp="1"/>
          </p:cNvSpPr>
          <p:nvPr/>
        </p:nvSpPr>
        <p:spPr>
          <a:xfrm>
            <a:off x="6191250" y="4324350"/>
            <a:ext cx="762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BC235B-CCEE-450B-9C2B-C733E6D79061}"/>
              </a:ext>
            </a:extLst>
          </p:cNvPr>
          <p:cNvSpPr>
            <a:spLocks noGrp="1"/>
          </p:cNvSpPr>
          <p:nvPr/>
        </p:nvSpPr>
        <p:spPr>
          <a:xfrm>
            <a:off x="7010400" y="4324350"/>
            <a:ext cx="4286250" cy="895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875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Secondary searches, rehab, salvage,  overhaul, notifications</a:t>
            </a:r>
            <a:endParaRPr sz="1875" b="1" dirty="0">
              <a:solidFill>
                <a:srgbClr val="0D263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88F2AA-12DD-4B84-81D8-06D1030C6C35}"/>
              </a:ext>
            </a:extLst>
          </p:cNvPr>
          <p:cNvSpPr>
            <a:spLocks noGrp="1"/>
          </p:cNvSpPr>
          <p:nvPr/>
        </p:nvSpPr>
        <p:spPr>
          <a:xfrm>
            <a:off x="7010400" y="5391150"/>
            <a:ext cx="41338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9E9DA8-E9E4-46BF-BB2A-B93A881F6E8A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334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IC perspective  •  Training development</a:t>
            </a:r>
          </a:p>
        </p:txBody>
      </p:sp>
    </p:spTree>
    <p:extLst>
      <p:ext uri="{BB962C8B-B14F-4D97-AF65-F5344CB8AC3E}">
        <p14:creationId xmlns:p14="http://schemas.microsoft.com/office/powerpoint/2010/main" val="933783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78CC1C6-F723-40DD-A156-42AD071DE5C4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810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Simultaneous operations supported the offensive push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4E8CBB-5815-4679-81BC-7050AB509EE4}"/>
              </a:ext>
            </a:extLst>
          </p:cNvPr>
          <p:cNvSpPr>
            <a:spLocks noGrp="1"/>
          </p:cNvSpPr>
          <p:nvPr/>
        </p:nvSpPr>
        <p:spPr>
          <a:xfrm>
            <a:off x="609600" y="914400"/>
            <a:ext cx="1047750" cy="47625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EB7A18-5FC1-49FA-95A4-C8CEEB3CEBEB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33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B0DB93-E621-47D3-AE1F-F52E70E31FBE}"/>
              </a:ext>
            </a:extLst>
          </p:cNvPr>
          <p:cNvSpPr>
            <a:spLocks noGrp="1"/>
          </p:cNvSpPr>
          <p:nvPr/>
        </p:nvSpPr>
        <p:spPr>
          <a:xfrm>
            <a:off x="685800" y="1333500"/>
            <a:ext cx="5124450" cy="76200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1A5ECC-88F4-4B09-BAE8-27F768CD01DA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4381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INTERIOR ATTACK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7B60C8-2CB2-44D7-9C67-FB8BF3FACA71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4762500" cy="800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Engine 103 advanced from Alpha toward the kitchen.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232CA-4F39-4059-9682-5ED3740A41EE}"/>
              </a:ext>
            </a:extLst>
          </p:cNvPr>
          <p:cNvSpPr>
            <a:spLocks noGrp="1"/>
          </p:cNvSpPr>
          <p:nvPr/>
        </p:nvSpPr>
        <p:spPr>
          <a:xfrm>
            <a:off x="685800" y="3181350"/>
            <a:ext cx="4762500" cy="1428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The line protected the second floor, drove fire back toward Bravo-Charlie, and created space for search.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F0A310-1CA2-4951-A710-481D9E05613A}"/>
              </a:ext>
            </a:extLst>
          </p:cNvPr>
          <p:cNvSpPr>
            <a:spLocks noGrp="1"/>
          </p:cNvSpPr>
          <p:nvPr/>
        </p:nvSpPr>
        <p:spPr>
          <a:xfrm>
            <a:off x="6096000" y="1333500"/>
            <a:ext cx="5124450" cy="76200"/>
          </a:xfrm>
          <a:prstGeom prst="rect">
            <a:avLst/>
          </a:prstGeom>
          <a:solidFill>
            <a:srgbClr val="2B5B7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FDF995-7FC4-4164-BEB1-32BD6FE98E07}"/>
              </a:ext>
            </a:extLst>
          </p:cNvPr>
          <p:cNvSpPr>
            <a:spLocks noGrp="1"/>
          </p:cNvSpPr>
          <p:nvPr/>
        </p:nvSpPr>
        <p:spPr>
          <a:xfrm>
            <a:off x="6096000" y="1638300"/>
            <a:ext cx="4381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B5B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2B5B7E"/>
                </a:solidFill>
                <a:latin typeface="Bitstream Charter"/>
                <a:ea typeface="Bitstream Charter"/>
                <a:cs typeface="Bitstream Charter"/>
              </a:rPr>
              <a:t>BRAVO EXPOSURE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B7F746-64DF-4C34-8F01-FBF6255E4180}"/>
              </a:ext>
            </a:extLst>
          </p:cNvPr>
          <p:cNvSpPr>
            <a:spLocks noGrp="1"/>
          </p:cNvSpPr>
          <p:nvPr/>
        </p:nvSpPr>
        <p:spPr>
          <a:xfrm>
            <a:off x="6096000" y="2152650"/>
            <a:ext cx="4762500" cy="800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Engine 102 flowed parallel with the interior push.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3A2F49-07A6-426C-B003-AF94D6B49B9F}"/>
              </a:ext>
            </a:extLst>
          </p:cNvPr>
          <p:cNvSpPr>
            <a:spLocks noGrp="1"/>
          </p:cNvSpPr>
          <p:nvPr/>
        </p:nvSpPr>
        <p:spPr>
          <a:xfrm>
            <a:off x="6096000" y="3181350"/>
            <a:ext cx="4762500" cy="1428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The stream cleaned up siding fire, held the detached duplex, and avoided pushing fire back onto interior crews.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A4DEAB-148D-4B66-9E6E-073BD3930CB6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10534650" cy="628650"/>
          </a:xfrm>
          <a:prstGeom prst="rect">
            <a:avLst/>
          </a:prstGeom>
          <a:solidFill>
            <a:srgbClr val="0D263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A53650-2067-4234-B3B0-47C0EC934C0E}"/>
              </a:ext>
            </a:extLst>
          </p:cNvPr>
          <p:cNvSpPr>
            <a:spLocks noGrp="1"/>
          </p:cNvSpPr>
          <p:nvPr/>
        </p:nvSpPr>
        <p:spPr>
          <a:xfrm>
            <a:off x="914400" y="5381625"/>
            <a:ext cx="10096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8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Avoid flowing through open windows from the exterior </a:t>
            </a:r>
            <a:endParaRPr sz="1800" b="1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E239F9-0BA8-4457-ADE2-959CD9844326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334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IC perspective  •  Training development</a:t>
            </a:r>
          </a:p>
        </p:txBody>
      </p:sp>
    </p:spTree>
    <p:extLst>
      <p:ext uri="{BB962C8B-B14F-4D97-AF65-F5344CB8AC3E}">
        <p14:creationId xmlns:p14="http://schemas.microsoft.com/office/powerpoint/2010/main" val="747083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3B27D8F-718F-43B6-B337-1BC335034373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810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Assignments flexed with the fire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0DA1F8-B739-421B-B846-D0D9375158A8}"/>
              </a:ext>
            </a:extLst>
          </p:cNvPr>
          <p:cNvSpPr>
            <a:spLocks noGrp="1"/>
          </p:cNvSpPr>
          <p:nvPr/>
        </p:nvSpPr>
        <p:spPr>
          <a:xfrm>
            <a:off x="609600" y="914400"/>
            <a:ext cx="1047750" cy="47625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D46C5D-4022-4A5D-8ACC-60568607A3C5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33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graphicFrame>
        <p:nvGraphicFramePr>
          <p:cNvPr id="9" name="Table 8"/>
          <p:cNvGraphicFramePr/>
          <p:nvPr>
            <p:extLst>
              <p:ext uri="{D42A27DB-BD31-4B8C-83A1-F6EECF244321}">
                <p14:modId xmlns:p14="http://schemas.microsoft.com/office/powerpoint/2010/main" val="548022120"/>
              </p:ext>
            </p:extLst>
          </p:nvPr>
        </p:nvGraphicFramePr>
        <p:xfrm>
          <a:off x="609600" y="1200150"/>
          <a:ext cx="10972800" cy="4857750"/>
        </p:xfrm>
        <a:graphic>
          <a:graphicData uri="http://schemas.openxmlformats.org/drawingml/2006/table">
            <a:tbl>
              <a:tblPr firstRow="1" bandRow="1"/>
              <a:tblGrid>
                <a:gridCol w="1911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0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Unit</a:t>
                      </a:r>
                    </a:p>
                  </a:txBody>
                  <a:tcPr>
                    <a:solidFill>
                      <a:srgbClr val="1534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Initial function</a:t>
                      </a:r>
                    </a:p>
                  </a:txBody>
                  <a:tcPr>
                    <a:solidFill>
                      <a:srgbClr val="1534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How the assignment developed</a:t>
                      </a:r>
                    </a:p>
                  </a:txBody>
                  <a:tcPr>
                    <a:solidFill>
                      <a:srgbClr val="1534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Engine 103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Fire attack and supply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Advanced from Alpha toward the kitchen and held the interior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Medic 102</a:t>
                      </a:r>
                    </a:p>
                  </a:txBody>
                  <a:tcPr>
                    <a:solidFill>
                      <a:srgbClr val="EEF2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Two-out and backup</a:t>
                      </a:r>
                    </a:p>
                  </a:txBody>
                  <a:tcPr>
                    <a:solidFill>
                      <a:srgbClr val="EEF2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Tracked crews, supported the line, and prepared for rescue</a:t>
                      </a:r>
                    </a:p>
                  </a:txBody>
                  <a:tcPr>
                    <a:solidFill>
                      <a:srgbClr val="EE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Engine 102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Bravo exposure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Extinguished exterior fire on the Bravo, m</a:t>
                      </a:r>
                      <a:r>
                        <a:rPr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oved upstairs, pulled ceiling, and extinguished attic fire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Medic 101</a:t>
                      </a:r>
                    </a:p>
                  </a:txBody>
                  <a:tcPr>
                    <a:solidFill>
                      <a:srgbClr val="EEF2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Primary search</a:t>
                      </a:r>
                    </a:p>
                  </a:txBody>
                  <a:tcPr>
                    <a:solidFill>
                      <a:srgbClr val="EEF2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Searched the fire unit under Engine 103</a:t>
                      </a:r>
                      <a:r>
                        <a:rPr lang="en-US"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 (Fire Attack Group)</a:t>
                      </a:r>
                      <a:endParaRPr sz="1275" dirty="0">
                        <a:solidFill>
                          <a:srgbClr val="17222B"/>
                        </a:solidFill>
                        <a:latin typeface="Bitstream Charter"/>
                        <a:ea typeface="Bitstream Charter"/>
                        <a:cs typeface="Bitstream Charter"/>
                      </a:endParaRPr>
                    </a:p>
                  </a:txBody>
                  <a:tcPr>
                    <a:solidFill>
                      <a:srgbClr val="EE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Engine 92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Delta unit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Evacuated, searched, and checked the shared wall and attic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Engine 101</a:t>
                      </a:r>
                    </a:p>
                  </a:txBody>
                  <a:tcPr>
                    <a:solidFill>
                      <a:srgbClr val="EEF2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Vertical ventilation</a:t>
                      </a:r>
                    </a:p>
                  </a:txBody>
                  <a:tcPr>
                    <a:solidFill>
                      <a:srgbClr val="EEF2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Opened the tile roof in coordination with the crew</a:t>
                      </a:r>
                    </a:p>
                  </a:txBody>
                  <a:tcPr>
                    <a:solidFill>
                      <a:srgbClr val="EE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Engine 9787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Reinforcement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Supported exposure and fire attack operations</a:t>
                      </a:r>
                      <a:r>
                        <a:rPr lang="en-US"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/ overhaul</a:t>
                      </a:r>
                      <a:endParaRPr sz="1275" dirty="0">
                        <a:solidFill>
                          <a:srgbClr val="17222B"/>
                        </a:solidFill>
                        <a:latin typeface="Bitstream Charter"/>
                        <a:ea typeface="Bitstream Charter"/>
                        <a:cs typeface="Bitstream Charter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Battalion 91</a:t>
                      </a:r>
                    </a:p>
                  </a:txBody>
                  <a:tcPr>
                    <a:solidFill>
                      <a:srgbClr val="EEF2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Safety</a:t>
                      </a:r>
                    </a:p>
                  </a:txBody>
                  <a:tcPr>
                    <a:solidFill>
                      <a:srgbClr val="EEF2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Monitored changing conditions and firefighter risk</a:t>
                      </a:r>
                      <a:r>
                        <a:rPr lang="en-US"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/ obtained initial statements</a:t>
                      </a:r>
                      <a:endParaRPr sz="1275" dirty="0">
                        <a:solidFill>
                          <a:srgbClr val="17222B"/>
                        </a:solidFill>
                        <a:latin typeface="Bitstream Charter"/>
                        <a:ea typeface="Bitstream Charter"/>
                        <a:cs typeface="Bitstream Charter"/>
                      </a:endParaRPr>
                    </a:p>
                  </a:txBody>
                  <a:tcPr>
                    <a:solidFill>
                      <a:srgbClr val="EE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Battalion 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Incident command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Managed </a:t>
                      </a:r>
                      <a:r>
                        <a:rPr lang="en-US"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incident </a:t>
                      </a:r>
                      <a:r>
                        <a:rPr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priorities </a:t>
                      </a:r>
                      <a:r>
                        <a:rPr lang="en-US"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and operational </a:t>
                      </a:r>
                      <a:r>
                        <a:rPr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resources</a:t>
                      </a:r>
                      <a:r>
                        <a:rPr lang="en-US" sz="1275" dirty="0">
                          <a:solidFill>
                            <a:srgbClr val="1722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.</a:t>
                      </a:r>
                      <a:endParaRPr sz="1275" dirty="0">
                        <a:solidFill>
                          <a:srgbClr val="17222B"/>
                        </a:solidFill>
                        <a:latin typeface="Bitstream Charter"/>
                        <a:ea typeface="Bitstream Charter"/>
                        <a:cs typeface="Bitstream Charter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3B56334-2CA8-4C5F-AB80-561343474631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334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IC perspective  •  Training development</a:t>
            </a:r>
          </a:p>
        </p:txBody>
      </p:sp>
    </p:spTree>
    <p:extLst>
      <p:ext uri="{BB962C8B-B14F-4D97-AF65-F5344CB8AC3E}">
        <p14:creationId xmlns:p14="http://schemas.microsoft.com/office/powerpoint/2010/main" val="1164604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93457ED-B0F3-4E8F-B1AC-238411459DF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914400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Incident outcome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52515B-4BC7-4CA9-B9F9-6B0F16A7A982}"/>
              </a:ext>
            </a:extLst>
          </p:cNvPr>
          <p:cNvSpPr>
            <a:spLocks noGrp="1"/>
          </p:cNvSpPr>
          <p:nvPr/>
        </p:nvSpPr>
        <p:spPr>
          <a:xfrm>
            <a:off x="609600" y="990600"/>
            <a:ext cx="1047750" cy="47625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69F2BB-063C-4F40-8D9C-679AC9A21E0A}"/>
              </a:ext>
            </a:extLst>
          </p:cNvPr>
          <p:cNvSpPr>
            <a:spLocks noGrp="1"/>
          </p:cNvSpPr>
          <p:nvPr/>
        </p:nvSpPr>
        <p:spPr>
          <a:xfrm>
            <a:off x="685800" y="1390650"/>
            <a:ext cx="238125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6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~20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7EE80A-4B9E-4051-9B4E-B4F4DFD48E72}"/>
              </a:ext>
            </a:extLst>
          </p:cNvPr>
          <p:cNvSpPr>
            <a:spLocks noGrp="1"/>
          </p:cNvSpPr>
          <p:nvPr/>
        </p:nvSpPr>
        <p:spPr>
          <a:xfrm>
            <a:off x="723900" y="2324100"/>
            <a:ext cx="29527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BED0D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BED0DA"/>
                </a:solidFill>
                <a:latin typeface="Bitstream Charter"/>
                <a:ea typeface="Bitstream Charter"/>
                <a:cs typeface="Bitstream Charter"/>
              </a:rPr>
              <a:t>minutes to knockdown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463033-D64D-42DC-A9FC-809B77CE5EE3}"/>
              </a:ext>
            </a:extLst>
          </p:cNvPr>
          <p:cNvSpPr>
            <a:spLocks noGrp="1"/>
          </p:cNvSpPr>
          <p:nvPr/>
        </p:nvSpPr>
        <p:spPr>
          <a:xfrm>
            <a:off x="4324350" y="1390650"/>
            <a:ext cx="13335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6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CB573-982B-45AF-B44A-C187C36905D5}"/>
              </a:ext>
            </a:extLst>
          </p:cNvPr>
          <p:cNvSpPr>
            <a:spLocks noGrp="1"/>
          </p:cNvSpPr>
          <p:nvPr/>
        </p:nvSpPr>
        <p:spPr>
          <a:xfrm>
            <a:off x="4343400" y="2324100"/>
            <a:ext cx="2762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BED0D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BED0DA"/>
                </a:solidFill>
                <a:latin typeface="Bitstream Charter"/>
                <a:ea typeface="Bitstream Charter"/>
                <a:cs typeface="Bitstream Charter"/>
              </a:rPr>
              <a:t>residents displaced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58628-096A-44C3-9771-9681FE271F2F}"/>
              </a:ext>
            </a:extLst>
          </p:cNvPr>
          <p:cNvSpPr>
            <a:spLocks noGrp="1"/>
          </p:cNvSpPr>
          <p:nvPr/>
        </p:nvSpPr>
        <p:spPr>
          <a:xfrm>
            <a:off x="7810500" y="1390650"/>
            <a:ext cx="13335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6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88B01D-ADEE-430A-B360-FE50BBE71841}"/>
              </a:ext>
            </a:extLst>
          </p:cNvPr>
          <p:cNvSpPr>
            <a:spLocks noGrp="1"/>
          </p:cNvSpPr>
          <p:nvPr/>
        </p:nvSpPr>
        <p:spPr>
          <a:xfrm>
            <a:off x="7829550" y="2324100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BED0D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dirty="0">
                <a:solidFill>
                  <a:srgbClr val="BED0DA"/>
                </a:solidFill>
                <a:latin typeface="Bitstream Charter"/>
                <a:ea typeface="Bitstream Charter"/>
                <a:cs typeface="Bitstream Charter"/>
              </a:rPr>
              <a:t>duplex </a:t>
            </a:r>
            <a:r>
              <a:rPr lang="en-US" sz="1725" b="0" dirty="0">
                <a:solidFill>
                  <a:srgbClr val="BED0DA"/>
                </a:solidFill>
                <a:latin typeface="Bitstream Charter"/>
                <a:ea typeface="Bitstream Charter"/>
                <a:cs typeface="Bitstream Charter"/>
              </a:rPr>
              <a:t>units'</a:t>
            </a:r>
            <a:r>
              <a:rPr sz="1725" b="0" dirty="0">
                <a:solidFill>
                  <a:srgbClr val="BED0DA"/>
                </a:solidFill>
                <a:latin typeface="Bitstream Charter"/>
                <a:ea typeface="Bitstream Charter"/>
                <a:cs typeface="Bitstream Charter"/>
              </a:rPr>
              <a:t> red tagged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2D8DFF-8552-47F3-978C-B50BF9CF93D8}"/>
              </a:ext>
            </a:extLst>
          </p:cNvPr>
          <p:cNvSpPr>
            <a:spLocks noGrp="1"/>
          </p:cNvSpPr>
          <p:nvPr/>
        </p:nvSpPr>
        <p:spPr>
          <a:xfrm>
            <a:off x="685800" y="3028950"/>
            <a:ext cx="10477500" cy="9525"/>
          </a:xfrm>
          <a:prstGeom prst="rect">
            <a:avLst/>
          </a:prstGeom>
          <a:solidFill>
            <a:srgbClr val="496074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615492-49C1-422A-885A-0E150B87BA80}"/>
              </a:ext>
            </a:extLst>
          </p:cNvPr>
          <p:cNvSpPr>
            <a:spLocks noGrp="1"/>
          </p:cNvSpPr>
          <p:nvPr/>
        </p:nvSpPr>
        <p:spPr>
          <a:xfrm>
            <a:off x="876300" y="3390900"/>
            <a:ext cx="9906000" cy="2476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54000" indent="-127000">
              <a:spcAft>
                <a:spcPts val="1100"/>
              </a:spcAft>
              <a:buChar char="•"/>
              <a:defRPr sz="187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Primary and secondary searches clear</a:t>
            </a:r>
          </a:p>
          <a:p>
            <a:pPr marL="254000" indent="-127000">
              <a:spcAft>
                <a:spcPts val="1100"/>
              </a:spcAft>
              <a:buChar char="•"/>
              <a:defRPr sz="187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Detached Bravo exposure held</a:t>
            </a:r>
          </a:p>
          <a:p>
            <a:pPr marL="254000" indent="-127000">
              <a:spcAft>
                <a:spcPts val="1100"/>
              </a:spcAft>
              <a:buChar char="•"/>
              <a:defRPr sz="187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No extension found in attached Delta unit</a:t>
            </a:r>
            <a:endParaRPr lang="en-US" sz="1875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1100"/>
              </a:spcAft>
              <a:buChar char="•"/>
              <a:defRPr sz="187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PG&amp;E secured gas and electrical service</a:t>
            </a:r>
          </a:p>
          <a:p>
            <a:pPr marL="254000" indent="-127000">
              <a:spcAft>
                <a:spcPts val="1100"/>
              </a:spcAft>
              <a:buChar char="•"/>
              <a:defRPr sz="187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</a:t>
            </a:r>
            <a:r>
              <a:rPr lang="en-US" sz="1875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</a:t>
            </a:r>
            <a:r>
              <a:rPr sz="1875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handled the road closure and Red Cross assisted residents</a:t>
            </a:r>
          </a:p>
          <a:p>
            <a:pPr marL="254000" indent="-127000">
              <a:spcAft>
                <a:spcPts val="1100"/>
              </a:spcAft>
              <a:buChar char="•"/>
              <a:defRPr sz="187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875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Fire Investigation handled by Prevention 93</a:t>
            </a:r>
            <a:endParaRPr sz="1875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BDF53F-0544-4651-9F6C-F453AB9F09A4}"/>
              </a:ext>
            </a:extLst>
          </p:cNvPr>
          <p:cNvSpPr>
            <a:spLocks noGrp="1"/>
          </p:cNvSpPr>
          <p:nvPr/>
        </p:nvSpPr>
        <p:spPr>
          <a:xfrm>
            <a:off x="685800" y="6210300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0">
                <a:solidFill>
                  <a:srgbClr val="BED0D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350" dirty="0">
                <a:solidFill>
                  <a:srgbClr val="BED0DA"/>
                </a:solidFill>
                <a:latin typeface="Bitstream Charter"/>
                <a:ea typeface="Bitstream Charter"/>
                <a:cs typeface="Bitstream Charter"/>
              </a:rPr>
              <a:t>Crews released in phases to allow </a:t>
            </a:r>
            <a:r>
              <a:rPr lang="en-US" sz="1350">
                <a:solidFill>
                  <a:srgbClr val="BED0DA"/>
                </a:solidFill>
                <a:latin typeface="Bitstream Charter"/>
                <a:ea typeface="Bitstream Charter"/>
                <a:cs typeface="Bitstream Charter"/>
              </a:rPr>
              <a:t>for decontamination</a:t>
            </a:r>
            <a:endParaRPr sz="1350" b="0" dirty="0">
              <a:solidFill>
                <a:srgbClr val="BED0DA"/>
              </a:solidFill>
              <a:latin typeface="Bitstream Charter"/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1111673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4EA128B-C20C-4187-9578-CA15DB2F4546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810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Fire path and structural damage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5E0830-8674-4047-8F81-46BBE5A52AF3}"/>
              </a:ext>
            </a:extLst>
          </p:cNvPr>
          <p:cNvSpPr>
            <a:spLocks noGrp="1"/>
          </p:cNvSpPr>
          <p:nvPr/>
        </p:nvSpPr>
        <p:spPr>
          <a:xfrm>
            <a:off x="609600" y="914400"/>
            <a:ext cx="1047750" cy="47625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BF115-5652-4DD1-960D-F8F3392B0A63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33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0100" y="1181100"/>
            <a:ext cx="3714750" cy="4953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B0A4D11-49F1-4670-9170-DD4B2B4AF722}"/>
              </a:ext>
            </a:extLst>
          </p:cNvPr>
          <p:cNvSpPr>
            <a:spLocks noGrp="1"/>
          </p:cNvSpPr>
          <p:nvPr/>
        </p:nvSpPr>
        <p:spPr>
          <a:xfrm>
            <a:off x="876300" y="6172200"/>
            <a:ext cx="35623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975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POST-CONTROL INCIDENT PHOTO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8CD17C-A8F5-4418-82B5-72DA75A59408}"/>
              </a:ext>
            </a:extLst>
          </p:cNvPr>
          <p:cNvSpPr>
            <a:spLocks noGrp="1"/>
          </p:cNvSpPr>
          <p:nvPr/>
        </p:nvSpPr>
        <p:spPr>
          <a:xfrm>
            <a:off x="5219700" y="1352550"/>
            <a:ext cx="45720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Observed conditions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6BD4DD-02EC-4528-A96C-AB8E0BB42A41}"/>
              </a:ext>
            </a:extLst>
          </p:cNvPr>
          <p:cNvSpPr>
            <a:spLocks noGrp="1"/>
          </p:cNvSpPr>
          <p:nvPr/>
        </p:nvSpPr>
        <p:spPr>
          <a:xfrm>
            <a:off x="5219700" y="1885950"/>
            <a:ext cx="6096000" cy="2781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54000" indent="-127000">
              <a:spcAft>
                <a:spcPts val="1100"/>
              </a:spcAft>
              <a:buChar char="•"/>
              <a:defRPr sz="180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Fire ran the Bravo siding from the kitchen level into the attic and roof area</a:t>
            </a:r>
          </a:p>
          <a:p>
            <a:pPr marL="254000" indent="-127000">
              <a:spcAft>
                <a:spcPts val="1100"/>
              </a:spcAft>
              <a:buChar char="•"/>
              <a:defRPr sz="180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Exterior walls and openings showed heavy heat and flame impingement</a:t>
            </a:r>
          </a:p>
          <a:p>
            <a:pPr marL="254000" indent="-127000">
              <a:spcAft>
                <a:spcPts val="1100"/>
              </a:spcAft>
              <a:buChar char="•"/>
              <a:defRPr sz="180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Roof members were exposed with heavy charring beneath the tile roof</a:t>
            </a:r>
          </a:p>
          <a:p>
            <a:pPr marL="254000" indent="-127000">
              <a:spcAft>
                <a:spcPts val="1100"/>
              </a:spcAft>
              <a:buChar char="•"/>
              <a:defRPr sz="180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Fire damage and the ventilation opening reduced confidence in the roof system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C641E8-7D4D-4002-8334-A1A062ABFEE9}"/>
              </a:ext>
            </a:extLst>
          </p:cNvPr>
          <p:cNvSpPr>
            <a:spLocks noGrp="1"/>
          </p:cNvSpPr>
          <p:nvPr/>
        </p:nvSpPr>
        <p:spPr>
          <a:xfrm>
            <a:off x="5219700" y="4762500"/>
            <a:ext cx="6115050" cy="1295400"/>
          </a:xfrm>
          <a:prstGeom prst="rect">
            <a:avLst/>
          </a:prstGeom>
          <a:solidFill>
            <a:srgbClr val="0D263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DC583D-29FF-4164-8DAE-E25B73D3DA95}"/>
              </a:ext>
            </a:extLst>
          </p:cNvPr>
          <p:cNvSpPr>
            <a:spLocks noGrp="1"/>
          </p:cNvSpPr>
          <p:nvPr/>
        </p:nvSpPr>
        <p:spPr>
          <a:xfrm>
            <a:off x="5467350" y="4914900"/>
            <a:ext cx="2000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>
                <a:solidFill>
                  <a:srgbClr val="E7B0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7B08C"/>
                </a:solidFill>
                <a:latin typeface="Bitstream Charter"/>
                <a:ea typeface="Bitstream Charter"/>
                <a:cs typeface="Bitstream Charter"/>
              </a:rPr>
              <a:t>Red-tag basis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A80712-8A10-4B49-8BBD-A98190A8C8C1}"/>
              </a:ext>
            </a:extLst>
          </p:cNvPr>
          <p:cNvSpPr>
            <a:spLocks noGrp="1"/>
          </p:cNvSpPr>
          <p:nvPr/>
        </p:nvSpPr>
        <p:spPr>
          <a:xfrm>
            <a:off x="5467350" y="5238750"/>
            <a:ext cx="561975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Both duplex units were red tagged due to fire damage, limited attic access, compromised roof support, and tile-roof dead load.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BB3045-4D60-41E7-8C8B-D422D26E4239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334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IC perspective  •  Training development</a:t>
            </a:r>
          </a:p>
        </p:txBody>
      </p:sp>
    </p:spTree>
    <p:extLst>
      <p:ext uri="{BB962C8B-B14F-4D97-AF65-F5344CB8AC3E}">
        <p14:creationId xmlns:p14="http://schemas.microsoft.com/office/powerpoint/2010/main" val="505219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9251B5A-8C6D-4CF2-8839-640C53B19A3D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810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Safety and risk review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C93134-3CE0-4A5B-B788-73D40A0EFFAD}"/>
              </a:ext>
            </a:extLst>
          </p:cNvPr>
          <p:cNvSpPr>
            <a:spLocks noGrp="1"/>
          </p:cNvSpPr>
          <p:nvPr/>
        </p:nvSpPr>
        <p:spPr>
          <a:xfrm>
            <a:off x="609600" y="914400"/>
            <a:ext cx="1047750" cy="47625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E99FB8-7847-4417-9BEC-C54280FC7464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33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3E9558-47E4-488C-AA94-D3B6F3927919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95250" cy="4362450"/>
          </a:xfrm>
          <a:prstGeom prst="rect">
            <a:avLst/>
          </a:prstGeom>
          <a:solidFill>
            <a:srgbClr val="A33D3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7D48C8-436F-4B9B-8653-26802F6458C5}"/>
              </a:ext>
            </a:extLst>
          </p:cNvPr>
          <p:cNvSpPr>
            <a:spLocks noGrp="1"/>
          </p:cNvSpPr>
          <p:nvPr/>
        </p:nvSpPr>
        <p:spPr>
          <a:xfrm>
            <a:off x="1066800" y="1333500"/>
            <a:ext cx="4572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32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Electrical near miss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rcRect t="13229" b="13229"/>
          <a:stretch>
            <a:fillRect/>
          </a:stretch>
        </p:blipFill>
        <p:spPr>
          <a:xfrm>
            <a:off x="1066800" y="1847850"/>
            <a:ext cx="2381250" cy="381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E9A3E8-8B90-4B0B-95AA-A5A95179E419}"/>
              </a:ext>
            </a:extLst>
          </p:cNvPr>
          <p:cNvSpPr>
            <a:spLocks noGrp="1"/>
          </p:cNvSpPr>
          <p:nvPr/>
        </p:nvSpPr>
        <p:spPr>
          <a:xfrm>
            <a:off x="1066800" y="5734050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050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Arcing and heat damage at the upper cabinet seam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2B71A4-B815-45FB-89AA-CB932D35DEA3}"/>
              </a:ext>
            </a:extLst>
          </p:cNvPr>
          <p:cNvSpPr>
            <a:spLocks noGrp="1"/>
          </p:cNvSpPr>
          <p:nvPr/>
        </p:nvSpPr>
        <p:spPr>
          <a:xfrm>
            <a:off x="3714750" y="1885950"/>
            <a:ext cx="2047875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The cabinet arced when a firefighter attempted to open it. No injury occurred.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F3C14F-4CFE-49AC-B4DC-2E9DDA312F13}"/>
              </a:ext>
            </a:extLst>
          </p:cNvPr>
          <p:cNvSpPr>
            <a:spLocks noGrp="1"/>
          </p:cNvSpPr>
          <p:nvPr/>
        </p:nvSpPr>
        <p:spPr>
          <a:xfrm>
            <a:off x="3714750" y="3371850"/>
            <a:ext cx="18097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>
                <a:solidFill>
                  <a:srgbClr val="A3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dirty="0">
                <a:solidFill>
                  <a:srgbClr val="A33D32"/>
                </a:solidFill>
                <a:latin typeface="Bitstream Charter"/>
                <a:ea typeface="Bitstream Charter"/>
                <a:cs typeface="Bitstream Charter"/>
              </a:rPr>
              <a:t>Training point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FF7757-CB6C-4BB2-89D6-1B6EE7C65097}"/>
              </a:ext>
            </a:extLst>
          </p:cNvPr>
          <p:cNvSpPr>
            <a:spLocks noGrp="1"/>
          </p:cNvSpPr>
          <p:nvPr/>
        </p:nvSpPr>
        <p:spPr>
          <a:xfrm>
            <a:off x="3714750" y="3733800"/>
            <a:ext cx="2047875" cy="1657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650" b="1" dirty="0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Induvial breakers located under each meter. </a:t>
            </a:r>
            <a:endParaRPr sz="1650" b="1" dirty="0">
              <a:solidFill>
                <a:srgbClr val="0D263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6084E0-4EE8-4BEE-82BD-B98E9E61D662}"/>
              </a:ext>
            </a:extLst>
          </p:cNvPr>
          <p:cNvSpPr>
            <a:spLocks noGrp="1"/>
          </p:cNvSpPr>
          <p:nvPr/>
        </p:nvSpPr>
        <p:spPr>
          <a:xfrm>
            <a:off x="6096000" y="1314450"/>
            <a:ext cx="95250" cy="4362450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6217F8-6D72-4D42-BA59-F6AF75596C20}"/>
              </a:ext>
            </a:extLst>
          </p:cNvPr>
          <p:cNvSpPr>
            <a:spLocks noGrp="1"/>
          </p:cNvSpPr>
          <p:nvPr/>
        </p:nvSpPr>
        <p:spPr>
          <a:xfrm>
            <a:off x="6477000" y="1333500"/>
            <a:ext cx="4476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32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Tile roof and attic fire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B4F62A-7FE6-47E3-924C-6B2B9E02644E}"/>
              </a:ext>
            </a:extLst>
          </p:cNvPr>
          <p:cNvSpPr>
            <a:spLocks noGrp="1"/>
          </p:cNvSpPr>
          <p:nvPr/>
        </p:nvSpPr>
        <p:spPr>
          <a:xfrm>
            <a:off x="6496050" y="1924050"/>
            <a:ext cx="4572000" cy="3333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54000" indent="-127000">
              <a:spcAft>
                <a:spcPts val="800"/>
              </a:spcAft>
              <a:buChar char="•"/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Tile added considerable dead load</a:t>
            </a:r>
          </a:p>
          <a:p>
            <a:pPr marL="254000" indent="-127000">
              <a:spcAft>
                <a:spcPts val="800"/>
              </a:spcAft>
              <a:buChar char="•"/>
              <a:defRPr sz="1575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Roof members were exposed with heavy charring beneath the tile roof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97CB09-7CBC-4FA7-8B0B-04B1757DC907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334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IC perspective  •  Training development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E9EC72A-8C80-05D3-1056-999034A9A9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88044" y="2347113"/>
            <a:ext cx="3264312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04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FFF96DE-940B-4C29-941C-788FE5CC1164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810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0D263A"/>
                </a:solidFill>
                <a:latin typeface="Bitstream Charter"/>
                <a:ea typeface="Bitstream Charter"/>
                <a:cs typeface="Bitstream Charter"/>
              </a:rPr>
              <a:t>Operational discussion points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EE6E85-4260-44BD-B16F-76CE11F80515}"/>
              </a:ext>
            </a:extLst>
          </p:cNvPr>
          <p:cNvSpPr>
            <a:spLocks noGrp="1"/>
          </p:cNvSpPr>
          <p:nvPr/>
        </p:nvSpPr>
        <p:spPr>
          <a:xfrm>
            <a:off x="609600" y="914400"/>
            <a:ext cx="1047750" cy="47625"/>
          </a:xfrm>
          <a:prstGeom prst="rect">
            <a:avLst/>
          </a:prstGeom>
          <a:solidFill>
            <a:srgbClr val="D56B2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41E6AD-AB94-4CF7-81E9-E296206533F6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33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CAF26F-0FD4-4131-AA30-0A649616E447}"/>
              </a:ext>
            </a:extLst>
          </p:cNvPr>
          <p:cNvSpPr>
            <a:spLocks noGrp="1"/>
          </p:cNvSpPr>
          <p:nvPr/>
        </p:nvSpPr>
        <p:spPr>
          <a:xfrm>
            <a:off x="685800" y="1295400"/>
            <a:ext cx="2571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500" b="1" dirty="0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First line</a:t>
            </a:r>
            <a:endParaRPr sz="1500" b="1" dirty="0">
              <a:solidFill>
                <a:srgbClr val="D56B2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184217-9134-409B-AFE7-A245FABB9CA9}"/>
              </a:ext>
            </a:extLst>
          </p:cNvPr>
          <p:cNvSpPr>
            <a:spLocks noGrp="1"/>
          </p:cNvSpPr>
          <p:nvPr/>
        </p:nvSpPr>
        <p:spPr>
          <a:xfrm>
            <a:off x="3238500" y="1276350"/>
            <a:ext cx="8096250" cy="742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725" b="0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Where would you put the first line and why?</a:t>
            </a:r>
            <a:endParaRPr sz="1725" b="0" dirty="0">
              <a:solidFill>
                <a:srgbClr val="1722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C494D3-8695-416F-9B82-7894B8211724}"/>
              </a:ext>
            </a:extLst>
          </p:cNvPr>
          <p:cNvSpPr>
            <a:spLocks noGrp="1"/>
          </p:cNvSpPr>
          <p:nvPr/>
        </p:nvSpPr>
        <p:spPr>
          <a:xfrm>
            <a:off x="685800" y="2171700"/>
            <a:ext cx="105727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E03E4D-9E9D-432D-B22D-FF9060441D2C}"/>
              </a:ext>
            </a:extLst>
          </p:cNvPr>
          <p:cNvSpPr>
            <a:spLocks noGrp="1"/>
          </p:cNvSpPr>
          <p:nvPr/>
        </p:nvSpPr>
        <p:spPr>
          <a:xfrm>
            <a:off x="685800" y="2400300"/>
            <a:ext cx="2571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500" b="1" dirty="0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Vent</a:t>
            </a:r>
            <a:endParaRPr sz="1500" b="1" dirty="0">
              <a:solidFill>
                <a:srgbClr val="D56B2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F38B14-FC7C-496B-B9C1-D9EC87868F27}"/>
              </a:ext>
            </a:extLst>
          </p:cNvPr>
          <p:cNvSpPr>
            <a:spLocks noGrp="1"/>
          </p:cNvSpPr>
          <p:nvPr/>
        </p:nvSpPr>
        <p:spPr>
          <a:xfrm>
            <a:off x="3238500" y="2381250"/>
            <a:ext cx="8096250" cy="742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725" b="0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How could you make ventilation on a tile roof with fire in the attic safer?</a:t>
            </a:r>
            <a:endParaRPr sz="1725" b="0" dirty="0">
              <a:solidFill>
                <a:srgbClr val="1722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790936-23BB-4D36-BADA-2868B1AF62D9}"/>
              </a:ext>
            </a:extLst>
          </p:cNvPr>
          <p:cNvSpPr>
            <a:spLocks noGrp="1"/>
          </p:cNvSpPr>
          <p:nvPr/>
        </p:nvSpPr>
        <p:spPr>
          <a:xfrm>
            <a:off x="685800" y="3276600"/>
            <a:ext cx="105727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A09739-6B87-418E-AEC9-CEB0A4C1AF55}"/>
              </a:ext>
            </a:extLst>
          </p:cNvPr>
          <p:cNvSpPr>
            <a:spLocks noGrp="1"/>
          </p:cNvSpPr>
          <p:nvPr/>
        </p:nvSpPr>
        <p:spPr>
          <a:xfrm>
            <a:off x="685800" y="3505200"/>
            <a:ext cx="2571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500" b="1" dirty="0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Utilities</a:t>
            </a:r>
            <a:endParaRPr sz="1500" b="1" dirty="0">
              <a:solidFill>
                <a:srgbClr val="D56B2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625C0B-9A92-42CA-87BE-E5DC88DA4B77}"/>
              </a:ext>
            </a:extLst>
          </p:cNvPr>
          <p:cNvSpPr>
            <a:spLocks noGrp="1"/>
          </p:cNvSpPr>
          <p:nvPr/>
        </p:nvSpPr>
        <p:spPr>
          <a:xfrm>
            <a:off x="3238500" y="3486150"/>
            <a:ext cx="8096250" cy="742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725" b="0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How would you have secured the electrical?</a:t>
            </a:r>
            <a:endParaRPr sz="1725" b="0" dirty="0">
              <a:solidFill>
                <a:srgbClr val="1722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373147-4192-424E-8A02-FA7CE0285E08}"/>
              </a:ext>
            </a:extLst>
          </p:cNvPr>
          <p:cNvSpPr>
            <a:spLocks noGrp="1"/>
          </p:cNvSpPr>
          <p:nvPr/>
        </p:nvSpPr>
        <p:spPr>
          <a:xfrm>
            <a:off x="685800" y="4381500"/>
            <a:ext cx="105727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71D007-1518-4617-AD36-CCBF41AB0400}"/>
              </a:ext>
            </a:extLst>
          </p:cNvPr>
          <p:cNvSpPr>
            <a:spLocks noGrp="1"/>
          </p:cNvSpPr>
          <p:nvPr/>
        </p:nvSpPr>
        <p:spPr>
          <a:xfrm>
            <a:off x="685800" y="4610100"/>
            <a:ext cx="2571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D56B2D"/>
                </a:solidFill>
                <a:latin typeface="Bitstream Charter"/>
                <a:ea typeface="Bitstream Charter"/>
                <a:cs typeface="Bitstream Charter"/>
              </a:rPr>
              <a:t>Resource discipline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6309F4-6913-4363-9046-ED78DEE1E47E}"/>
              </a:ext>
            </a:extLst>
          </p:cNvPr>
          <p:cNvSpPr>
            <a:spLocks noGrp="1"/>
          </p:cNvSpPr>
          <p:nvPr/>
        </p:nvSpPr>
        <p:spPr>
          <a:xfrm>
            <a:off x="3238500" y="4591050"/>
            <a:ext cx="8096250" cy="742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725" dirty="0">
                <a:solidFill>
                  <a:srgbClr val="17222B"/>
                </a:solidFill>
                <a:latin typeface="Bitstream Charter"/>
                <a:ea typeface="Bitstream Charter"/>
                <a:cs typeface="Bitstream Charter"/>
              </a:rPr>
              <a:t>Review response plans, avoid cutting in line.</a:t>
            </a:r>
            <a:endParaRPr sz="1725" b="0" dirty="0">
              <a:solidFill>
                <a:srgbClr val="1722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F4BCA9-ADEB-4682-9313-674FD1066BD8}"/>
              </a:ext>
            </a:extLst>
          </p:cNvPr>
          <p:cNvSpPr>
            <a:spLocks noGrp="1"/>
          </p:cNvSpPr>
          <p:nvPr/>
        </p:nvSpPr>
        <p:spPr>
          <a:xfrm>
            <a:off x="685800" y="5486400"/>
            <a:ext cx="10572750" cy="9525"/>
          </a:xfrm>
          <a:prstGeom prst="rect">
            <a:avLst/>
          </a:prstGeom>
          <a:solidFill>
            <a:srgbClr val="CBD4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505090-466F-4CD5-8B2B-2DF9E45A52CF}"/>
              </a:ext>
            </a:extLst>
          </p:cNvPr>
          <p:cNvSpPr>
            <a:spLocks noGrp="1"/>
          </p:cNvSpPr>
          <p:nvPr/>
        </p:nvSpPr>
        <p:spPr>
          <a:xfrm>
            <a:off x="685800" y="5715000"/>
            <a:ext cx="10572750" cy="552450"/>
          </a:xfrm>
          <a:prstGeom prst="rect">
            <a:avLst/>
          </a:prstGeom>
          <a:solidFill>
            <a:srgbClr val="0D263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7933CA-3D5A-4555-ABED-ECE88E4F6A45}"/>
              </a:ext>
            </a:extLst>
          </p:cNvPr>
          <p:cNvSpPr>
            <a:spLocks noGrp="1"/>
          </p:cNvSpPr>
          <p:nvPr/>
        </p:nvSpPr>
        <p:spPr>
          <a:xfrm>
            <a:off x="895350" y="5838825"/>
            <a:ext cx="101536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Discussion: What condition would have forced the first strategic change?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3392FB-117A-4384-871C-F91A69A5220D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334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0">
                <a:solidFill>
                  <a:srgbClr val="536471"/>
                </a:solidFill>
                <a:latin typeface="Bitstream Charter"/>
                <a:ea typeface="Bitstream Charter"/>
                <a:cs typeface="Bitstream Charter"/>
              </a:rPr>
              <a:t>IC perspective  •  Training development</a:t>
            </a:r>
          </a:p>
        </p:txBody>
      </p:sp>
    </p:spTree>
    <p:extLst>
      <p:ext uri="{BB962C8B-B14F-4D97-AF65-F5344CB8AC3E}">
        <p14:creationId xmlns:p14="http://schemas.microsoft.com/office/powerpoint/2010/main" val="140895439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964</Words>
  <Application>Microsoft Office PowerPoint</Application>
  <DocSecurity>0</DocSecurity>
  <PresentationFormat>Widescreen</PresentationFormat>
  <Paragraphs>160</Paragraphs>
  <Slides>11</Slides>
  <Notes>11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Bitstream Charter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Bryan Drees</cp:lastModifiedBy>
  <cp:revision>1</cp:revision>
  <dcterms:created xsi:type="dcterms:W3CDTF">2026-09-18T22:10:16Z</dcterms:created>
  <dcterms:modified xsi:type="dcterms:W3CDTF">2026-09-19T19:27:50Z</dcterms:modified>
</cp:coreProperties>
</file>